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2" r:id="rId5"/>
    <p:sldId id="261" r:id="rId6"/>
    <p:sldId id="262" r:id="rId7"/>
    <p:sldId id="263" r:id="rId8"/>
    <p:sldId id="265" r:id="rId9"/>
    <p:sldId id="266" r:id="rId10"/>
    <p:sldId id="267" r:id="rId11"/>
    <p:sldId id="269" r:id="rId12"/>
    <p:sldId id="270" r:id="rId13"/>
    <p:sldId id="271" r:id="rId14"/>
    <p:sldId id="273" r:id="rId15"/>
    <p:sldId id="274" r:id="rId16"/>
    <p:sldId id="276" r:id="rId17"/>
    <p:sldId id="275" r:id="rId18"/>
    <p:sldId id="278" r:id="rId19"/>
    <p:sldId id="279" r:id="rId20"/>
    <p:sldId id="280" r:id="rId21"/>
    <p:sldId id="285" r:id="rId22"/>
    <p:sldId id="281" r:id="rId23"/>
    <p:sldId id="282" r:id="rId24"/>
    <p:sldId id="283" r:id="rId25"/>
    <p:sldId id="284" r:id="rId2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99"/>
    <a:srgbClr val="6600FF"/>
    <a:srgbClr val="CC00FF"/>
    <a:srgbClr val="333300"/>
    <a:srgbClr val="003300"/>
    <a:srgbClr val="660066"/>
    <a:srgbClr val="000066"/>
    <a:srgbClr val="9933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20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1981690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889761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824385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160135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406921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3532252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3054144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2235276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756259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59600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93F168B-E50D-4A9B-9C48-B57E45E1BCDE}" type="datetimeFigureOut">
              <a:rPr lang="zh-TW" altLang="en-US" smtClean="0"/>
              <a:t>2015/4/17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399173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F168B-E50D-4A9B-9C48-B57E45E1BCDE}" type="datetimeFigureOut">
              <a:rPr lang="zh-TW" altLang="en-US" smtClean="0"/>
              <a:t>2015/4/17</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EB33A-B9B0-42BC-9176-1F2DE5463FD9}" type="slidenum">
              <a:rPr lang="zh-TW" altLang="en-US" smtClean="0"/>
              <a:t>‹#›</a:t>
            </a:fld>
            <a:endParaRPr lang="zh-TW" altLang="en-US"/>
          </a:p>
        </p:txBody>
      </p:sp>
    </p:spTree>
    <p:extLst>
      <p:ext uri="{BB962C8B-B14F-4D97-AF65-F5344CB8AC3E}">
        <p14:creationId xmlns:p14="http://schemas.microsoft.com/office/powerpoint/2010/main" val="279220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39552" y="332656"/>
            <a:ext cx="7848872" cy="6247864"/>
          </a:xfrm>
          <a:prstGeom prst="rect">
            <a:avLst/>
          </a:prstGeom>
        </p:spPr>
        <p:txBody>
          <a:bodyPr wrap="square">
            <a:spAutoFit/>
          </a:bodyPr>
          <a:lstStyle/>
          <a:p>
            <a:pPr algn="ctr"/>
            <a:r>
              <a:rPr lang="zh-TW" altLang="en-US" sz="2400" b="1" dirty="0">
                <a:solidFill>
                  <a:srgbClr val="FF0000"/>
                </a:solidFill>
                <a:latin typeface="標楷體" panose="03000509000000000000" pitchFamily="65" charset="-120"/>
                <a:ea typeface="標楷體" panose="03000509000000000000" pitchFamily="65" charset="-120"/>
              </a:rPr>
              <a:t>臺北市房屋稅稅基及稅率變革說明</a:t>
            </a:r>
          </a:p>
          <a:p>
            <a:pPr algn="r"/>
            <a:r>
              <a:rPr lang="en-US" altLang="zh-TW" sz="2400" b="1" dirty="0">
                <a:solidFill>
                  <a:srgbClr val="002060"/>
                </a:solidFill>
                <a:latin typeface="標楷體" panose="03000509000000000000" pitchFamily="65" charset="-120"/>
                <a:ea typeface="標楷體" panose="03000509000000000000" pitchFamily="65" charset="-120"/>
              </a:rPr>
              <a:t>104.4.10</a:t>
            </a:r>
          </a:p>
          <a:p>
            <a:r>
              <a:rPr lang="zh-TW" altLang="en-US" sz="2200" b="1" dirty="0">
                <a:solidFill>
                  <a:srgbClr val="FF0000"/>
                </a:solidFill>
                <a:latin typeface="標楷體" panose="03000509000000000000" pitchFamily="65" charset="-120"/>
                <a:ea typeface="標楷體" panose="03000509000000000000" pitchFamily="65" charset="-120"/>
              </a:rPr>
              <a:t>一、前言</a:t>
            </a:r>
          </a:p>
          <a:p>
            <a:r>
              <a:rPr lang="zh-TW" altLang="en-US" sz="2200" b="1" dirty="0">
                <a:solidFill>
                  <a:srgbClr val="7030A0"/>
                </a:solidFill>
                <a:latin typeface="標楷體" panose="03000509000000000000" pitchFamily="65" charset="-120"/>
                <a:ea typeface="標楷體" panose="03000509000000000000" pitchFamily="65" charset="-120"/>
              </a:rPr>
              <a:t>新聞媒體報導，臺北市房屋稅暴漲，同樣路段、同一坪</a:t>
            </a:r>
            <a:r>
              <a:rPr lang="zh-TW" altLang="en-US" sz="2200" b="1" dirty="0" smtClean="0">
                <a:solidFill>
                  <a:srgbClr val="7030A0"/>
                </a:solidFill>
                <a:latin typeface="標楷體" panose="03000509000000000000" pitchFamily="65" charset="-120"/>
                <a:ea typeface="標楷體" panose="03000509000000000000" pitchFamily="65" charset="-120"/>
              </a:rPr>
              <a:t>數之</a:t>
            </a:r>
            <a:r>
              <a:rPr lang="zh-TW" altLang="en-US" sz="2200" b="1" dirty="0">
                <a:solidFill>
                  <a:srgbClr val="7030A0"/>
                </a:solidFill>
                <a:latin typeface="標楷體" panose="03000509000000000000" pitchFamily="65" charset="-120"/>
                <a:ea typeface="標楷體" panose="03000509000000000000" pitchFamily="65" charset="-120"/>
              </a:rPr>
              <a:t>房屋，只因分別於</a:t>
            </a:r>
            <a:r>
              <a:rPr lang="en-US" altLang="zh-TW" sz="2200" b="1" dirty="0">
                <a:solidFill>
                  <a:srgbClr val="7030A0"/>
                </a:solidFill>
                <a:latin typeface="標楷體" panose="03000509000000000000" pitchFamily="65" charset="-120"/>
                <a:ea typeface="標楷體" panose="03000509000000000000" pitchFamily="65" charset="-120"/>
              </a:rPr>
              <a:t>103 </a:t>
            </a:r>
            <a:r>
              <a:rPr lang="zh-TW" altLang="en-US" sz="2200" b="1" dirty="0">
                <a:solidFill>
                  <a:srgbClr val="7030A0"/>
                </a:solidFill>
                <a:latin typeface="標楷體" panose="03000509000000000000" pitchFamily="65" charset="-120"/>
                <a:ea typeface="標楷體" panose="03000509000000000000" pitchFamily="65" charset="-120"/>
              </a:rPr>
              <a:t>年</a:t>
            </a:r>
            <a:r>
              <a:rPr lang="en-US" altLang="zh-TW" sz="2200" b="1" dirty="0">
                <a:solidFill>
                  <a:srgbClr val="7030A0"/>
                </a:solidFill>
                <a:latin typeface="標楷體" panose="03000509000000000000" pitchFamily="65" charset="-120"/>
                <a:ea typeface="標楷體" panose="03000509000000000000" pitchFamily="65" charset="-120"/>
              </a:rPr>
              <a:t>7 </a:t>
            </a:r>
            <a:r>
              <a:rPr lang="zh-TW" altLang="en-US" sz="2200" b="1" dirty="0">
                <a:solidFill>
                  <a:srgbClr val="7030A0"/>
                </a:solidFill>
                <a:latin typeface="標楷體" panose="03000509000000000000" pitchFamily="65" charset="-120"/>
                <a:ea typeface="標楷體" panose="03000509000000000000" pitchFamily="65" charset="-120"/>
              </a:rPr>
              <a:t>月</a:t>
            </a:r>
            <a:r>
              <a:rPr lang="en-US" altLang="zh-TW" sz="2200" b="1" dirty="0">
                <a:solidFill>
                  <a:srgbClr val="7030A0"/>
                </a:solidFill>
                <a:latin typeface="標楷體" panose="03000509000000000000" pitchFamily="65" charset="-120"/>
                <a:ea typeface="標楷體" panose="03000509000000000000" pitchFamily="65" charset="-120"/>
              </a:rPr>
              <a:t>1 </a:t>
            </a:r>
            <a:r>
              <a:rPr lang="zh-TW" altLang="en-US" sz="2200" b="1" dirty="0">
                <a:solidFill>
                  <a:srgbClr val="7030A0"/>
                </a:solidFill>
                <a:latin typeface="標楷體" panose="03000509000000000000" pitchFamily="65" charset="-120"/>
                <a:ea typeface="標楷體" panose="03000509000000000000" pitchFamily="65" charset="-120"/>
              </a:rPr>
              <a:t>日前、後取得使用執照</a:t>
            </a:r>
            <a:r>
              <a:rPr lang="zh-TW" altLang="en-US" sz="2200" b="1" dirty="0" smtClean="0">
                <a:solidFill>
                  <a:srgbClr val="7030A0"/>
                </a:solidFill>
                <a:latin typeface="標楷體" panose="03000509000000000000" pitchFamily="65" charset="-120"/>
                <a:ea typeface="標楷體" panose="03000509000000000000" pitchFamily="65" charset="-120"/>
              </a:rPr>
              <a:t>，每</a:t>
            </a:r>
            <a:r>
              <a:rPr lang="zh-TW" altLang="en-US" sz="2200" b="1" dirty="0">
                <a:solidFill>
                  <a:srgbClr val="7030A0"/>
                </a:solidFill>
                <a:latin typeface="標楷體" panose="03000509000000000000" pitchFamily="65" charset="-120"/>
                <a:ea typeface="標楷體" panose="03000509000000000000" pitchFamily="65" charset="-120"/>
              </a:rPr>
              <a:t>年要繳納之房屋稅就差</a:t>
            </a:r>
            <a:r>
              <a:rPr lang="en-US" altLang="zh-TW" sz="2200" b="1" dirty="0">
                <a:solidFill>
                  <a:srgbClr val="7030A0"/>
                </a:solidFill>
                <a:latin typeface="標楷體" panose="03000509000000000000" pitchFamily="65" charset="-120"/>
                <a:ea typeface="標楷體" panose="03000509000000000000" pitchFamily="65" charset="-120"/>
              </a:rPr>
              <a:t>30 </a:t>
            </a:r>
            <a:r>
              <a:rPr lang="zh-TW" altLang="en-US" sz="2200" b="1" dirty="0">
                <a:solidFill>
                  <a:srgbClr val="7030A0"/>
                </a:solidFill>
                <a:latin typeface="標楷體" panose="03000509000000000000" pitchFamily="65" charset="-120"/>
                <a:ea typeface="標楷體" panose="03000509000000000000" pitchFamily="65" charset="-120"/>
              </a:rPr>
              <a:t>幾倍的說法，經分析，是將</a:t>
            </a:r>
            <a:r>
              <a:rPr lang="en-US" altLang="zh-TW" sz="2200" b="1" dirty="0" smtClean="0">
                <a:solidFill>
                  <a:srgbClr val="7030A0"/>
                </a:solidFill>
                <a:latin typeface="標楷體" panose="03000509000000000000" pitchFamily="65" charset="-120"/>
                <a:ea typeface="標楷體" panose="03000509000000000000" pitchFamily="65" charset="-120"/>
              </a:rPr>
              <a:t>103</a:t>
            </a:r>
            <a:r>
              <a:rPr lang="zh-TW" altLang="en-US" sz="2200" b="1" dirty="0" smtClean="0">
                <a:solidFill>
                  <a:srgbClr val="7030A0"/>
                </a:solidFill>
                <a:latin typeface="標楷體" panose="03000509000000000000" pitchFamily="65" charset="-120"/>
                <a:ea typeface="標楷體" panose="03000509000000000000" pitchFamily="65" charset="-120"/>
              </a:rPr>
              <a:t>年</a:t>
            </a:r>
            <a:r>
              <a:rPr lang="en-US" altLang="zh-TW" sz="2200" b="1" dirty="0">
                <a:solidFill>
                  <a:srgbClr val="7030A0"/>
                </a:solidFill>
                <a:latin typeface="標楷體" panose="03000509000000000000" pitchFamily="65" charset="-120"/>
                <a:ea typeface="標楷體" panose="03000509000000000000" pitchFamily="65" charset="-120"/>
              </a:rPr>
              <a:t>7 </a:t>
            </a:r>
            <a:r>
              <a:rPr lang="zh-TW" altLang="en-US" sz="2200" b="1" dirty="0">
                <a:solidFill>
                  <a:srgbClr val="7030A0"/>
                </a:solidFill>
                <a:latin typeface="標楷體" panose="03000509000000000000" pitchFamily="65" charset="-120"/>
                <a:ea typeface="標楷體" panose="03000509000000000000" pitchFamily="65" charset="-120"/>
              </a:rPr>
              <a:t>月</a:t>
            </a:r>
            <a:r>
              <a:rPr lang="en-US" altLang="zh-TW" sz="2200" b="1" dirty="0">
                <a:solidFill>
                  <a:srgbClr val="7030A0"/>
                </a:solidFill>
                <a:latin typeface="標楷體" panose="03000509000000000000" pitchFamily="65" charset="-120"/>
                <a:ea typeface="標楷體" panose="03000509000000000000" pitchFamily="65" charset="-120"/>
              </a:rPr>
              <a:t>1 </a:t>
            </a:r>
            <a:r>
              <a:rPr lang="zh-TW" altLang="en-US" sz="2200" b="1" dirty="0">
                <a:solidFill>
                  <a:srgbClr val="7030A0"/>
                </a:solidFill>
                <a:latin typeface="標楷體" panose="03000509000000000000" pitchFamily="65" charset="-120"/>
                <a:ea typeface="標楷體" panose="03000509000000000000" pitchFamily="65" charset="-120"/>
              </a:rPr>
              <a:t>日以後取得使用執照之高級住宅房屋，按新標準</a:t>
            </a:r>
            <a:r>
              <a:rPr lang="zh-TW" altLang="en-US" sz="2200" b="1" dirty="0" smtClean="0">
                <a:solidFill>
                  <a:srgbClr val="7030A0"/>
                </a:solidFill>
                <a:latin typeface="標楷體" panose="03000509000000000000" pitchFamily="65" charset="-120"/>
                <a:ea typeface="標楷體" panose="03000509000000000000" pitchFamily="65" charset="-120"/>
              </a:rPr>
              <a:t>單價</a:t>
            </a:r>
            <a:r>
              <a:rPr lang="zh-TW" altLang="en-US" sz="2200" b="1" dirty="0">
                <a:solidFill>
                  <a:srgbClr val="7030A0"/>
                </a:solidFill>
                <a:latin typeface="標楷體" panose="03000509000000000000" pitchFamily="65" charset="-120"/>
                <a:ea typeface="標楷體" panose="03000509000000000000" pitchFamily="65" charset="-120"/>
              </a:rPr>
              <a:t>、路段率加價且以持有本市非自住房屋</a:t>
            </a:r>
            <a:r>
              <a:rPr lang="en-US" altLang="zh-TW" sz="2200" b="1" dirty="0">
                <a:solidFill>
                  <a:srgbClr val="7030A0"/>
                </a:solidFill>
                <a:latin typeface="標楷體" panose="03000509000000000000" pitchFamily="65" charset="-120"/>
                <a:ea typeface="標楷體" panose="03000509000000000000" pitchFamily="65" charset="-120"/>
              </a:rPr>
              <a:t>3 </a:t>
            </a:r>
            <a:r>
              <a:rPr lang="zh-TW" altLang="en-US" sz="2200" b="1" dirty="0">
                <a:solidFill>
                  <a:srgbClr val="7030A0"/>
                </a:solidFill>
                <a:latin typeface="標楷體" panose="03000509000000000000" pitchFamily="65" charset="-120"/>
                <a:ea typeface="標楷體" panose="03000509000000000000" pitchFamily="65" charset="-120"/>
              </a:rPr>
              <a:t>戶以上適用</a:t>
            </a:r>
            <a:r>
              <a:rPr lang="en-US" altLang="zh-TW" sz="2200" b="1" dirty="0">
                <a:solidFill>
                  <a:srgbClr val="7030A0"/>
                </a:solidFill>
                <a:latin typeface="標楷體" panose="03000509000000000000" pitchFamily="65" charset="-120"/>
                <a:ea typeface="標楷體" panose="03000509000000000000" pitchFamily="65" charset="-120"/>
              </a:rPr>
              <a:t>3.6</a:t>
            </a:r>
            <a:r>
              <a:rPr lang="en-US" altLang="zh-TW" sz="2200" b="1" dirty="0" smtClean="0">
                <a:solidFill>
                  <a:srgbClr val="7030A0"/>
                </a:solidFill>
                <a:latin typeface="標楷體" panose="03000509000000000000" pitchFamily="65" charset="-120"/>
                <a:ea typeface="標楷體" panose="03000509000000000000" pitchFamily="65" charset="-120"/>
              </a:rPr>
              <a:t>%</a:t>
            </a:r>
            <a:r>
              <a:rPr lang="zh-TW" altLang="en-US" sz="2200" b="1" dirty="0" smtClean="0">
                <a:solidFill>
                  <a:srgbClr val="7030A0"/>
                </a:solidFill>
                <a:latin typeface="標楷體" panose="03000509000000000000" pitchFamily="65" charset="-120"/>
                <a:ea typeface="標楷體" panose="03000509000000000000" pitchFamily="65" charset="-120"/>
              </a:rPr>
              <a:t>稅</a:t>
            </a:r>
            <a:r>
              <a:rPr lang="zh-TW" altLang="en-US" sz="2200" b="1" dirty="0">
                <a:solidFill>
                  <a:srgbClr val="7030A0"/>
                </a:solidFill>
                <a:latin typeface="標楷體" panose="03000509000000000000" pitchFamily="65" charset="-120"/>
                <a:ea typeface="標楷體" panose="03000509000000000000" pitchFamily="65" charset="-120"/>
              </a:rPr>
              <a:t>率計算之房屋稅額，與</a:t>
            </a:r>
            <a:r>
              <a:rPr lang="en-US" altLang="zh-TW" sz="2200" b="1" dirty="0">
                <a:solidFill>
                  <a:srgbClr val="7030A0"/>
                </a:solidFill>
                <a:latin typeface="標楷體" panose="03000509000000000000" pitchFamily="65" charset="-120"/>
                <a:ea typeface="標楷體" panose="03000509000000000000" pitchFamily="65" charset="-120"/>
              </a:rPr>
              <a:t>100 </a:t>
            </a:r>
            <a:r>
              <a:rPr lang="zh-TW" altLang="en-US" sz="2200" b="1" dirty="0">
                <a:solidFill>
                  <a:srgbClr val="7030A0"/>
                </a:solidFill>
                <a:latin typeface="標楷體" panose="03000509000000000000" pitchFamily="65" charset="-120"/>
                <a:ea typeface="標楷體" panose="03000509000000000000" pitchFamily="65" charset="-120"/>
              </a:rPr>
              <a:t>年</a:t>
            </a:r>
            <a:r>
              <a:rPr lang="en-US" altLang="zh-TW" sz="2200" b="1" dirty="0">
                <a:solidFill>
                  <a:srgbClr val="7030A0"/>
                </a:solidFill>
                <a:latin typeface="標楷體" panose="03000509000000000000" pitchFamily="65" charset="-120"/>
                <a:ea typeface="標楷體" panose="03000509000000000000" pitchFamily="65" charset="-120"/>
              </a:rPr>
              <a:t>7 </a:t>
            </a:r>
            <a:r>
              <a:rPr lang="zh-TW" altLang="en-US" sz="2200" b="1" dirty="0">
                <a:solidFill>
                  <a:srgbClr val="7030A0"/>
                </a:solidFill>
                <a:latin typeface="標楷體" panose="03000509000000000000" pitchFamily="65" charset="-120"/>
                <a:ea typeface="標楷體" panose="03000509000000000000" pitchFamily="65" charset="-120"/>
              </a:rPr>
              <a:t>月</a:t>
            </a:r>
            <a:r>
              <a:rPr lang="en-US" altLang="zh-TW" sz="2200" b="1" dirty="0">
                <a:solidFill>
                  <a:srgbClr val="7030A0"/>
                </a:solidFill>
                <a:latin typeface="標楷體" panose="03000509000000000000" pitchFamily="65" charset="-120"/>
                <a:ea typeface="標楷體" panose="03000509000000000000" pitchFamily="65" charset="-120"/>
              </a:rPr>
              <a:t>1 </a:t>
            </a:r>
            <a:r>
              <a:rPr lang="zh-TW" altLang="en-US" sz="2200" b="1" dirty="0">
                <a:solidFill>
                  <a:srgbClr val="7030A0"/>
                </a:solidFill>
                <a:latin typeface="標楷體" panose="03000509000000000000" pitchFamily="65" charset="-120"/>
                <a:ea typeface="標楷體" panose="03000509000000000000" pitchFamily="65" charset="-120"/>
              </a:rPr>
              <a:t>日未實施高級住宅</a:t>
            </a:r>
            <a:r>
              <a:rPr lang="zh-TW" altLang="en-US" sz="2200" b="1" dirty="0" smtClean="0">
                <a:solidFill>
                  <a:srgbClr val="7030A0"/>
                </a:solidFill>
                <a:latin typeface="標楷體" panose="03000509000000000000" pitchFamily="65" charset="-120"/>
                <a:ea typeface="標楷體" panose="03000509000000000000" pitchFamily="65" charset="-120"/>
              </a:rPr>
              <a:t>加價</a:t>
            </a:r>
            <a:r>
              <a:rPr lang="zh-TW" altLang="en-US" sz="2200" b="1" dirty="0">
                <a:solidFill>
                  <a:srgbClr val="7030A0"/>
                </a:solidFill>
                <a:latin typeface="標楷體" panose="03000509000000000000" pitchFamily="65" charset="-120"/>
                <a:ea typeface="標楷體" panose="03000509000000000000" pitchFamily="65" charset="-120"/>
              </a:rPr>
              <a:t>課徵房屋稅以前，採舊標準單價且適用</a:t>
            </a:r>
            <a:r>
              <a:rPr lang="en-US" altLang="zh-TW" sz="2200" b="1" dirty="0">
                <a:solidFill>
                  <a:srgbClr val="7030A0"/>
                </a:solidFill>
                <a:latin typeface="標楷體" panose="03000509000000000000" pitchFamily="65" charset="-120"/>
                <a:ea typeface="標楷體" panose="03000509000000000000" pitchFamily="65" charset="-120"/>
              </a:rPr>
              <a:t>1.2%</a:t>
            </a:r>
            <a:r>
              <a:rPr lang="zh-TW" altLang="en-US" sz="2200" b="1" dirty="0">
                <a:solidFill>
                  <a:srgbClr val="7030A0"/>
                </a:solidFill>
                <a:latin typeface="標楷體" panose="03000509000000000000" pitchFamily="65" charset="-120"/>
                <a:ea typeface="標楷體" panose="03000509000000000000" pitchFamily="65" charset="-120"/>
              </a:rPr>
              <a:t>稅率計算之</a:t>
            </a:r>
            <a:r>
              <a:rPr lang="zh-TW" altLang="en-US" sz="2200" b="1" dirty="0" smtClean="0">
                <a:solidFill>
                  <a:srgbClr val="7030A0"/>
                </a:solidFill>
                <a:latin typeface="標楷體" panose="03000509000000000000" pitchFamily="65" charset="-120"/>
                <a:ea typeface="標楷體" panose="03000509000000000000" pitchFamily="65" charset="-120"/>
              </a:rPr>
              <a:t>房</a:t>
            </a:r>
            <a:r>
              <a:rPr lang="zh-TW" altLang="en-US" sz="2200" b="1" dirty="0">
                <a:solidFill>
                  <a:srgbClr val="7030A0"/>
                </a:solidFill>
                <a:latin typeface="標楷體" panose="03000509000000000000" pitchFamily="65" charset="-120"/>
                <a:ea typeface="標楷體" panose="03000509000000000000" pitchFamily="65" charset="-120"/>
              </a:rPr>
              <a:t>屋稅額比較之結果。惟房屋稅課徵合理化是近幾年逐步調整</a:t>
            </a:r>
          </a:p>
          <a:p>
            <a:r>
              <a:rPr lang="zh-TW" altLang="en-US" sz="2200" b="1" dirty="0">
                <a:solidFill>
                  <a:srgbClr val="7030A0"/>
                </a:solidFill>
                <a:latin typeface="標楷體" panose="03000509000000000000" pitchFamily="65" charset="-120"/>
                <a:ea typeface="標楷體" panose="03000509000000000000" pitchFamily="65" charset="-120"/>
              </a:rPr>
              <a:t>之結果，又高級住宅與一般房屋之評價基準並不相同，且</a:t>
            </a:r>
            <a:r>
              <a:rPr lang="zh-TW" altLang="en-US" sz="2200" b="1" dirty="0" smtClean="0">
                <a:solidFill>
                  <a:srgbClr val="7030A0"/>
                </a:solidFill>
                <a:latin typeface="標楷體" panose="03000509000000000000" pitchFamily="65" charset="-120"/>
                <a:ea typeface="標楷體" panose="03000509000000000000" pitchFamily="65" charset="-120"/>
              </a:rPr>
              <a:t>每戶</a:t>
            </a:r>
            <a:r>
              <a:rPr lang="zh-TW" altLang="en-US" sz="2200" b="1" dirty="0">
                <a:solidFill>
                  <a:srgbClr val="7030A0"/>
                </a:solidFill>
                <a:latin typeface="標楷體" panose="03000509000000000000" pitchFamily="65" charset="-120"/>
                <a:ea typeface="標楷體" panose="03000509000000000000" pitchFamily="65" charset="-120"/>
              </a:rPr>
              <a:t>房屋亦會因使用情形不同或持有戶數多寡不同而適用不</a:t>
            </a:r>
            <a:r>
              <a:rPr lang="zh-TW" altLang="en-US" sz="2200" b="1" dirty="0" smtClean="0">
                <a:solidFill>
                  <a:srgbClr val="7030A0"/>
                </a:solidFill>
                <a:latin typeface="標楷體" panose="03000509000000000000" pitchFamily="65" charset="-120"/>
                <a:ea typeface="標楷體" panose="03000509000000000000" pitchFamily="65" charset="-120"/>
              </a:rPr>
              <a:t>同稅</a:t>
            </a:r>
            <a:r>
              <a:rPr lang="zh-TW" altLang="en-US" sz="2200" b="1" dirty="0">
                <a:solidFill>
                  <a:srgbClr val="7030A0"/>
                </a:solidFill>
                <a:latin typeface="標楷體" panose="03000509000000000000" pitchFamily="65" charset="-120"/>
                <a:ea typeface="標楷體" panose="03000509000000000000" pitchFamily="65" charset="-120"/>
              </a:rPr>
              <a:t>率，實不宜如同報導逕將持有</a:t>
            </a:r>
            <a:r>
              <a:rPr lang="en-US" altLang="zh-TW" sz="2200" b="1" dirty="0">
                <a:solidFill>
                  <a:srgbClr val="7030A0"/>
                </a:solidFill>
                <a:latin typeface="標楷體" panose="03000509000000000000" pitchFamily="65" charset="-120"/>
                <a:ea typeface="標楷體" panose="03000509000000000000" pitchFamily="65" charset="-120"/>
              </a:rPr>
              <a:t>3 </a:t>
            </a:r>
            <a:r>
              <a:rPr lang="zh-TW" altLang="en-US" sz="2200" b="1" dirty="0">
                <a:solidFill>
                  <a:srgbClr val="7030A0"/>
                </a:solidFill>
                <a:latin typeface="標楷體" panose="03000509000000000000" pitchFamily="65" charset="-120"/>
                <a:ea typeface="標楷體" panose="03000509000000000000" pitchFamily="65" charset="-120"/>
              </a:rPr>
              <a:t>戶以上適用新標準單價</a:t>
            </a:r>
            <a:r>
              <a:rPr lang="zh-TW" altLang="en-US" sz="2200" b="1" dirty="0" smtClean="0">
                <a:solidFill>
                  <a:srgbClr val="7030A0"/>
                </a:solidFill>
                <a:latin typeface="標楷體" panose="03000509000000000000" pitchFamily="65" charset="-120"/>
                <a:ea typeface="標楷體" panose="03000509000000000000" pitchFamily="65" charset="-120"/>
              </a:rPr>
              <a:t>的非</a:t>
            </a:r>
            <a:r>
              <a:rPr lang="zh-TW" altLang="en-US" sz="2200" b="1" dirty="0">
                <a:solidFill>
                  <a:srgbClr val="7030A0"/>
                </a:solidFill>
                <a:latin typeface="標楷體" panose="03000509000000000000" pitchFamily="65" charset="-120"/>
                <a:ea typeface="標楷體" panose="03000509000000000000" pitchFamily="65" charset="-120"/>
              </a:rPr>
              <a:t>自住高級住宅與適用舊標準單價的自住用一般房屋作</a:t>
            </a:r>
            <a:r>
              <a:rPr lang="zh-TW" altLang="en-US" sz="2200" b="1" dirty="0" smtClean="0">
                <a:solidFill>
                  <a:srgbClr val="7030A0"/>
                </a:solidFill>
                <a:latin typeface="標楷體" panose="03000509000000000000" pitchFamily="65" charset="-120"/>
                <a:ea typeface="標楷體" panose="03000509000000000000" pitchFamily="65" charset="-120"/>
              </a:rPr>
              <a:t>比較。</a:t>
            </a:r>
            <a:endParaRPr lang="en-US" altLang="zh-TW" sz="2200" b="1" dirty="0" smtClean="0">
              <a:solidFill>
                <a:srgbClr val="7030A0"/>
              </a:solidFill>
              <a:latin typeface="標楷體" panose="03000509000000000000" pitchFamily="65" charset="-120"/>
              <a:ea typeface="標楷體" panose="03000509000000000000" pitchFamily="65" charset="-120"/>
            </a:endParaRPr>
          </a:p>
          <a:p>
            <a:r>
              <a:rPr lang="zh-TW" altLang="en-US" sz="2200" b="1" dirty="0" smtClean="0">
                <a:solidFill>
                  <a:srgbClr val="FF0000"/>
                </a:solidFill>
                <a:latin typeface="標楷體" panose="03000509000000000000" pitchFamily="65" charset="-120"/>
                <a:ea typeface="標楷體" panose="03000509000000000000" pitchFamily="65" charset="-120"/>
              </a:rPr>
              <a:t>二、本市房屋稅稅基及稅率變革說明</a:t>
            </a:r>
          </a:p>
          <a:p>
            <a:r>
              <a:rPr lang="zh-TW" altLang="en-US" sz="2200" b="1" dirty="0" smtClean="0">
                <a:solidFill>
                  <a:srgbClr val="002060"/>
                </a:solidFill>
                <a:latin typeface="標楷體" panose="03000509000000000000" pitchFamily="65" charset="-120"/>
                <a:ea typeface="標楷體" panose="03000509000000000000" pitchFamily="65" charset="-120"/>
              </a:rPr>
              <a:t>房屋稅係依房屋現值乘上所適用稅率計算而來，房屋稅之稅基為房屋現值，稽徵機關應依據不動產評價委員會評定之標準價</a:t>
            </a:r>
            <a:endParaRPr lang="en-US" altLang="zh-TW" sz="2200" b="1" dirty="0" smtClean="0">
              <a:solidFill>
                <a:srgbClr val="002060"/>
              </a:solidFill>
              <a:latin typeface="標楷體" panose="03000509000000000000" pitchFamily="65" charset="-120"/>
              <a:ea typeface="標楷體" panose="03000509000000000000" pitchFamily="65" charset="-120"/>
            </a:endParaRPr>
          </a:p>
        </p:txBody>
      </p:sp>
      <p:sp>
        <p:nvSpPr>
          <p:cNvPr id="3" name="文字方塊 1"/>
          <p:cNvSpPr txBox="1">
            <a:spLocks noChangeArrowheads="1"/>
          </p:cNvSpPr>
          <p:nvPr/>
        </p:nvSpPr>
        <p:spPr bwMode="auto">
          <a:xfrm>
            <a:off x="8459787" y="6206162"/>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a:solidFill>
                  <a:srgbClr val="000066"/>
                </a:solidFill>
                <a:latin typeface="標楷體" pitchFamily="65" charset="-120"/>
                <a:ea typeface="標楷體" pitchFamily="65" charset="-120"/>
              </a:rPr>
              <a:t>P1</a:t>
            </a:r>
            <a:endParaRPr lang="zh-TW" altLang="en-US" b="1">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759984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76358" y="221003"/>
            <a:ext cx="4134465" cy="430887"/>
          </a:xfrm>
          <a:prstGeom prst="rect">
            <a:avLst/>
          </a:prstGeom>
        </p:spPr>
        <p:txBody>
          <a:bodyPr wrap="none">
            <a:spAutoFit/>
          </a:bodyPr>
          <a:lstStyle/>
          <a:p>
            <a:r>
              <a:rPr lang="zh-TW" altLang="en-US" sz="2200" b="1" dirty="0" smtClean="0">
                <a:solidFill>
                  <a:srgbClr val="FF0000"/>
                </a:solidFill>
                <a:latin typeface="標楷體" panose="03000509000000000000" pitchFamily="65" charset="-120"/>
                <a:ea typeface="標楷體" panose="03000509000000000000" pitchFamily="65" charset="-120"/>
              </a:rPr>
              <a:t>非自住房屋採差別稅率影響分析</a:t>
            </a:r>
            <a:endParaRPr lang="zh-TW" altLang="en-US" sz="2200" b="1" dirty="0">
              <a:solidFill>
                <a:srgbClr val="FF0000"/>
              </a:solidFill>
              <a:latin typeface="標楷體" panose="03000509000000000000" pitchFamily="65" charset="-120"/>
              <a:ea typeface="標楷體" panose="03000509000000000000" pitchFamily="65" charset="-120"/>
            </a:endParaRPr>
          </a:p>
        </p:txBody>
      </p:sp>
      <p:sp>
        <p:nvSpPr>
          <p:cNvPr id="3" name="矩形 2"/>
          <p:cNvSpPr/>
          <p:nvPr/>
        </p:nvSpPr>
        <p:spPr>
          <a:xfrm>
            <a:off x="6588224" y="548680"/>
            <a:ext cx="1723549" cy="400110"/>
          </a:xfrm>
          <a:prstGeom prst="rect">
            <a:avLst/>
          </a:prstGeom>
        </p:spPr>
        <p:txBody>
          <a:bodyPr wrap="none">
            <a:spAutoFit/>
          </a:bodyPr>
          <a:lstStyle/>
          <a:p>
            <a:r>
              <a:rPr lang="zh-TW" altLang="en-US" sz="2000" b="1" dirty="0" smtClean="0">
                <a:solidFill>
                  <a:srgbClr val="993366"/>
                </a:solidFill>
                <a:latin typeface="標楷體" panose="03000509000000000000" pitchFamily="65" charset="-120"/>
                <a:ea typeface="標楷體" panose="03000509000000000000" pitchFamily="65" charset="-120"/>
              </a:rPr>
              <a:t>截至</a:t>
            </a:r>
            <a:r>
              <a:rPr lang="en-US" altLang="zh-TW" sz="2000" b="1" dirty="0" smtClean="0">
                <a:solidFill>
                  <a:srgbClr val="993366"/>
                </a:solidFill>
                <a:latin typeface="標楷體" panose="03000509000000000000" pitchFamily="65" charset="-120"/>
                <a:ea typeface="標楷體" panose="03000509000000000000" pitchFamily="65" charset="-120"/>
              </a:rPr>
              <a:t>104.3.31</a:t>
            </a:r>
            <a:endParaRPr lang="zh-TW" altLang="en-US" sz="2000" b="1" dirty="0">
              <a:solidFill>
                <a:srgbClr val="993366"/>
              </a:solidFill>
              <a:latin typeface="標楷體" panose="03000509000000000000" pitchFamily="65" charset="-120"/>
              <a:ea typeface="標楷體" panose="03000509000000000000" pitchFamily="65"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598179896"/>
              </p:ext>
            </p:extLst>
          </p:nvPr>
        </p:nvGraphicFramePr>
        <p:xfrm>
          <a:off x="539552" y="1052736"/>
          <a:ext cx="8162766" cy="3848362"/>
        </p:xfrm>
        <a:graphic>
          <a:graphicData uri="http://schemas.openxmlformats.org/drawingml/2006/table">
            <a:tbl>
              <a:tblPr firstRow="1" firstCol="1" bandRow="1">
                <a:tableStyleId>{5C22544A-7EE6-4342-B048-85BDC9FD1C3A}</a:tableStyleId>
              </a:tblPr>
              <a:tblGrid>
                <a:gridCol w="623943"/>
                <a:gridCol w="1119628"/>
                <a:gridCol w="1306627"/>
                <a:gridCol w="864096"/>
                <a:gridCol w="1296144"/>
                <a:gridCol w="1008112"/>
                <a:gridCol w="1944216"/>
              </a:tblGrid>
              <a:tr h="469387">
                <a:tc>
                  <a:txBody>
                    <a:bodyPr/>
                    <a:lstStyle/>
                    <a:p>
                      <a:pPr>
                        <a:spcAft>
                          <a:spcPts val="0"/>
                        </a:spcAft>
                      </a:pPr>
                      <a:r>
                        <a:rPr lang="en-US" sz="2200" b="1" kern="100" dirty="0">
                          <a:solidFill>
                            <a:srgbClr val="003300"/>
                          </a:solidFill>
                          <a:effectLst/>
                          <a:latin typeface="標楷體" panose="03000509000000000000" pitchFamily="65" charset="-120"/>
                          <a:ea typeface="標楷體" panose="03000509000000000000" pitchFamily="65" charset="-120"/>
                        </a:rPr>
                        <a:t> </a:t>
                      </a:r>
                      <a:endParaRPr lang="zh-TW" sz="2200" b="1" kern="100" dirty="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spcAft>
                          <a:spcPts val="0"/>
                        </a:spcAft>
                      </a:pPr>
                      <a:r>
                        <a:rPr lang="zh-TW" sz="2200" b="1" kern="100" dirty="0">
                          <a:solidFill>
                            <a:srgbClr val="003300"/>
                          </a:solidFill>
                          <a:effectLst/>
                          <a:latin typeface="標楷體" panose="03000509000000000000" pitchFamily="65" charset="-120"/>
                          <a:ea typeface="標楷體" panose="03000509000000000000" pitchFamily="65" charset="-120"/>
                        </a:rPr>
                        <a:t>房屋使用情形</a:t>
                      </a:r>
                      <a:endParaRPr lang="zh-TW" sz="2200" b="1" kern="100" dirty="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稅率</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dirty="0">
                          <a:solidFill>
                            <a:srgbClr val="003300"/>
                          </a:solidFill>
                          <a:effectLst/>
                          <a:latin typeface="標楷體" panose="03000509000000000000" pitchFamily="65" charset="-120"/>
                          <a:ea typeface="標楷體" panose="03000509000000000000" pitchFamily="65" charset="-120"/>
                        </a:rPr>
                        <a:t>戶數</a:t>
                      </a:r>
                      <a:r>
                        <a:rPr lang="en-US" sz="2200" b="1" kern="100" dirty="0">
                          <a:solidFill>
                            <a:srgbClr val="003300"/>
                          </a:solidFill>
                          <a:effectLst/>
                          <a:latin typeface="標楷體" panose="03000509000000000000" pitchFamily="65" charset="-120"/>
                          <a:ea typeface="標楷體" panose="03000509000000000000" pitchFamily="65" charset="-120"/>
                        </a:rPr>
                        <a:t>/</a:t>
                      </a:r>
                      <a:r>
                        <a:rPr lang="zh-TW" sz="2200" b="1" kern="100" dirty="0">
                          <a:solidFill>
                            <a:srgbClr val="003300"/>
                          </a:solidFill>
                          <a:effectLst/>
                          <a:latin typeface="標楷體" panose="03000509000000000000" pitchFamily="65" charset="-120"/>
                          <a:ea typeface="標楷體" panose="03000509000000000000" pitchFamily="65" charset="-120"/>
                        </a:rPr>
                        <a:t>戶</a:t>
                      </a:r>
                      <a:endParaRPr lang="zh-TW" sz="2200" b="1" kern="100" dirty="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比例</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增加稅額</a:t>
                      </a:r>
                      <a:r>
                        <a:rPr lang="en-US" sz="2200" b="1" kern="100">
                          <a:solidFill>
                            <a:srgbClr val="003300"/>
                          </a:solidFill>
                          <a:effectLst/>
                          <a:latin typeface="標楷體" panose="03000509000000000000" pitchFamily="65" charset="-120"/>
                          <a:ea typeface="標楷體" panose="03000509000000000000" pitchFamily="65" charset="-120"/>
                        </a:rPr>
                        <a:t>/</a:t>
                      </a:r>
                      <a:r>
                        <a:rPr lang="zh-TW" sz="2200" b="1" kern="100">
                          <a:solidFill>
                            <a:srgbClr val="003300"/>
                          </a:solidFill>
                          <a:effectLst/>
                          <a:latin typeface="標楷體" panose="03000509000000000000" pitchFamily="65" charset="-120"/>
                          <a:ea typeface="標楷體" panose="03000509000000000000" pitchFamily="65" charset="-120"/>
                        </a:rPr>
                        <a:t>元</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1947">
                <a:tc rowSpan="3">
                  <a:txBody>
                    <a:bodyPr/>
                    <a:lstStyle/>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自</a:t>
                      </a:r>
                    </a:p>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然</a:t>
                      </a:r>
                    </a:p>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人</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自住</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1.2%</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725,051</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85.4%</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0889">
                <a:tc vMerge="1">
                  <a:txBody>
                    <a:bodyPr/>
                    <a:lstStyle/>
                    <a:p>
                      <a:endParaRPr lang="zh-TW" altLang="en-US"/>
                    </a:p>
                  </a:txBody>
                  <a:tcPr/>
                </a:tc>
                <a:tc rowSpan="2">
                  <a:txBody>
                    <a:bodyPr/>
                    <a:lstStyle/>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非自住</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2</a:t>
                      </a:r>
                      <a:r>
                        <a:rPr lang="zh-TW" sz="2200" b="1" kern="100">
                          <a:solidFill>
                            <a:srgbClr val="003300"/>
                          </a:solidFill>
                          <a:effectLst/>
                          <a:latin typeface="標楷體" panose="03000509000000000000" pitchFamily="65" charset="-120"/>
                          <a:ea typeface="標楷體" panose="03000509000000000000" pitchFamily="65" charset="-120"/>
                        </a:rPr>
                        <a:t>戶以下</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2.4%</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60,823</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7.2%</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1</a:t>
                      </a:r>
                      <a:r>
                        <a:rPr lang="zh-TW" sz="2200" b="1" kern="100">
                          <a:solidFill>
                            <a:srgbClr val="003300"/>
                          </a:solidFill>
                          <a:effectLst/>
                          <a:latin typeface="標楷體" panose="03000509000000000000" pitchFamily="65" charset="-120"/>
                          <a:ea typeface="標楷體" panose="03000509000000000000" pitchFamily="65" charset="-120"/>
                        </a:rPr>
                        <a:t>億</a:t>
                      </a:r>
                      <a:r>
                        <a:rPr lang="en-US" sz="2200" b="1" kern="100">
                          <a:solidFill>
                            <a:srgbClr val="003300"/>
                          </a:solidFill>
                          <a:effectLst/>
                          <a:latin typeface="標楷體" panose="03000509000000000000" pitchFamily="65" charset="-120"/>
                          <a:ea typeface="標楷體" panose="03000509000000000000" pitchFamily="65" charset="-120"/>
                        </a:rPr>
                        <a:t>9,022</a:t>
                      </a:r>
                      <a:r>
                        <a:rPr lang="zh-TW" sz="2200" b="1" kern="100">
                          <a:solidFill>
                            <a:srgbClr val="003300"/>
                          </a:solidFill>
                          <a:effectLst/>
                          <a:latin typeface="標楷體" panose="03000509000000000000" pitchFamily="65" charset="-120"/>
                          <a:ea typeface="標楷體" panose="03000509000000000000" pitchFamily="65" charset="-120"/>
                        </a:rPr>
                        <a:t>萬</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1418">
                <a:tc vMerge="1">
                  <a:txBody>
                    <a:bodyPr/>
                    <a:lstStyle/>
                    <a:p>
                      <a:endParaRPr lang="zh-TW" altLang="en-US"/>
                    </a:p>
                  </a:txBody>
                  <a:tcPr/>
                </a:tc>
                <a:tc vMerge="1">
                  <a:txBody>
                    <a:bodyPr/>
                    <a:lstStyle/>
                    <a:p>
                      <a:endParaRPr lang="zh-TW" altLang="en-US"/>
                    </a:p>
                  </a:txBody>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3</a:t>
                      </a:r>
                      <a:r>
                        <a:rPr lang="zh-TW" sz="2200" b="1" kern="100">
                          <a:solidFill>
                            <a:srgbClr val="003300"/>
                          </a:solidFill>
                          <a:effectLst/>
                          <a:latin typeface="標楷體" panose="03000509000000000000" pitchFamily="65" charset="-120"/>
                          <a:ea typeface="標楷體" panose="03000509000000000000" pitchFamily="65" charset="-120"/>
                        </a:rPr>
                        <a:t>戶以上</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3.6%</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31,084</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003300"/>
                          </a:solidFill>
                          <a:effectLst/>
                          <a:latin typeface="標楷體" panose="03000509000000000000" pitchFamily="65" charset="-120"/>
                          <a:ea typeface="標楷體" panose="03000509000000000000" pitchFamily="65" charset="-120"/>
                        </a:rPr>
                        <a:t>3.7%</a:t>
                      </a:r>
                      <a:endParaRPr lang="zh-TW" sz="2200" b="1" kern="100" dirty="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2</a:t>
                      </a:r>
                      <a:r>
                        <a:rPr lang="zh-TW" sz="2200" b="1" kern="100">
                          <a:solidFill>
                            <a:srgbClr val="003300"/>
                          </a:solidFill>
                          <a:effectLst/>
                          <a:latin typeface="標楷體" panose="03000509000000000000" pitchFamily="65" charset="-120"/>
                          <a:ea typeface="標楷體" panose="03000509000000000000" pitchFamily="65" charset="-120"/>
                        </a:rPr>
                        <a:t>億</a:t>
                      </a:r>
                      <a:r>
                        <a:rPr lang="en-US" sz="2200" b="1" kern="100">
                          <a:solidFill>
                            <a:srgbClr val="003300"/>
                          </a:solidFill>
                          <a:effectLst/>
                          <a:latin typeface="標楷體" panose="03000509000000000000" pitchFamily="65" charset="-120"/>
                          <a:ea typeface="標楷體" panose="03000509000000000000" pitchFamily="65" charset="-120"/>
                        </a:rPr>
                        <a:t>6,118</a:t>
                      </a:r>
                      <a:r>
                        <a:rPr lang="zh-TW" sz="2200" b="1" kern="100">
                          <a:solidFill>
                            <a:srgbClr val="003300"/>
                          </a:solidFill>
                          <a:effectLst/>
                          <a:latin typeface="標楷體" panose="03000509000000000000" pitchFamily="65" charset="-120"/>
                          <a:ea typeface="標楷體" panose="03000509000000000000" pitchFamily="65" charset="-120"/>
                        </a:rPr>
                        <a:t>萬</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478">
                <a:tc rowSpan="2">
                  <a:txBody>
                    <a:bodyPr/>
                    <a:lstStyle/>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法人</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非自住</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2</a:t>
                      </a:r>
                      <a:r>
                        <a:rPr lang="zh-TW" sz="2200" b="1" kern="100">
                          <a:solidFill>
                            <a:srgbClr val="003300"/>
                          </a:solidFill>
                          <a:effectLst/>
                          <a:latin typeface="標楷體" panose="03000509000000000000" pitchFamily="65" charset="-120"/>
                          <a:ea typeface="標楷體" panose="03000509000000000000" pitchFamily="65" charset="-120"/>
                        </a:rPr>
                        <a:t>戶以下</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2.4%</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4,488</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0.5%</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8,267</a:t>
                      </a:r>
                      <a:r>
                        <a:rPr lang="zh-TW" sz="2200" b="1" kern="100">
                          <a:solidFill>
                            <a:srgbClr val="003300"/>
                          </a:solidFill>
                          <a:effectLst/>
                          <a:latin typeface="標楷體" panose="03000509000000000000" pitchFamily="65" charset="-120"/>
                          <a:ea typeface="標楷體" panose="03000509000000000000" pitchFamily="65" charset="-120"/>
                        </a:rPr>
                        <a:t>萬</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478">
                <a:tc vMerge="1">
                  <a:txBody>
                    <a:bodyPr/>
                    <a:lstStyle/>
                    <a:p>
                      <a:endParaRPr lang="zh-TW" altLang="en-US"/>
                    </a:p>
                  </a:txBody>
                  <a:tcPr/>
                </a:tc>
                <a:tc vMerge="1">
                  <a:txBody>
                    <a:bodyPr/>
                    <a:lstStyle/>
                    <a:p>
                      <a:endParaRPr lang="zh-TW" altLang="en-US"/>
                    </a:p>
                  </a:txBody>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3</a:t>
                      </a:r>
                      <a:r>
                        <a:rPr lang="zh-TW" sz="2200" b="1" kern="100">
                          <a:solidFill>
                            <a:srgbClr val="003300"/>
                          </a:solidFill>
                          <a:effectLst/>
                          <a:latin typeface="標楷體" panose="03000509000000000000" pitchFamily="65" charset="-120"/>
                          <a:ea typeface="標楷體" panose="03000509000000000000" pitchFamily="65" charset="-120"/>
                        </a:rPr>
                        <a:t>戶以上</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3.6%</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11,723</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1.4%</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3</a:t>
                      </a:r>
                      <a:r>
                        <a:rPr lang="zh-TW" sz="2200" b="1" kern="100">
                          <a:solidFill>
                            <a:srgbClr val="003300"/>
                          </a:solidFill>
                          <a:effectLst/>
                          <a:latin typeface="標楷體" panose="03000509000000000000" pitchFamily="65" charset="-120"/>
                          <a:ea typeface="標楷體" panose="03000509000000000000" pitchFamily="65" charset="-120"/>
                        </a:rPr>
                        <a:t>億</a:t>
                      </a:r>
                      <a:r>
                        <a:rPr lang="en-US" sz="2200" b="1" kern="100">
                          <a:solidFill>
                            <a:srgbClr val="003300"/>
                          </a:solidFill>
                          <a:effectLst/>
                          <a:latin typeface="標楷體" panose="03000509000000000000" pitchFamily="65" charset="-120"/>
                          <a:ea typeface="標楷體" panose="03000509000000000000" pitchFamily="65" charset="-120"/>
                        </a:rPr>
                        <a:t>7,025</a:t>
                      </a:r>
                      <a:r>
                        <a:rPr lang="zh-TW" sz="2200" b="1" kern="100">
                          <a:solidFill>
                            <a:srgbClr val="003300"/>
                          </a:solidFill>
                          <a:effectLst/>
                          <a:latin typeface="標楷體" panose="03000509000000000000" pitchFamily="65" charset="-120"/>
                          <a:ea typeface="標楷體" panose="03000509000000000000" pitchFamily="65" charset="-120"/>
                        </a:rPr>
                        <a:t>萬</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478">
                <a:tc gridSpan="2">
                  <a:txBody>
                    <a:bodyPr/>
                    <a:lstStyle/>
                    <a:p>
                      <a:pPr>
                        <a:spcAft>
                          <a:spcPts val="0"/>
                        </a:spcAft>
                      </a:pPr>
                      <a:r>
                        <a:rPr lang="zh-TW" sz="2200" b="1" kern="100">
                          <a:solidFill>
                            <a:srgbClr val="003300"/>
                          </a:solidFill>
                          <a:effectLst/>
                          <a:latin typeface="標楷體" panose="03000509000000000000" pitchFamily="65" charset="-120"/>
                          <a:ea typeface="標楷體" panose="03000509000000000000" pitchFamily="65" charset="-120"/>
                        </a:rPr>
                        <a:t>公有住家用</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1.5%</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16,131</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1.9%</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3300"/>
                          </a:solidFill>
                          <a:effectLst/>
                          <a:latin typeface="標楷體" panose="03000509000000000000" pitchFamily="65" charset="-120"/>
                          <a:ea typeface="標楷體" panose="03000509000000000000" pitchFamily="65" charset="-120"/>
                        </a:rPr>
                        <a:t>660</a:t>
                      </a:r>
                      <a:r>
                        <a:rPr lang="zh-TW" sz="2200" b="1" kern="100">
                          <a:solidFill>
                            <a:srgbClr val="003300"/>
                          </a:solidFill>
                          <a:effectLst/>
                          <a:latin typeface="標楷體" panose="03000509000000000000" pitchFamily="65" charset="-120"/>
                          <a:ea typeface="標楷體" panose="03000509000000000000" pitchFamily="65" charset="-120"/>
                        </a:rPr>
                        <a:t>萬</a:t>
                      </a:r>
                      <a:endParaRPr lang="zh-TW" sz="2200" b="1" kern="10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1287">
                <a:tc gridSpan="4">
                  <a:txBody>
                    <a:bodyPr/>
                    <a:lstStyle/>
                    <a:p>
                      <a:pPr>
                        <a:spcAft>
                          <a:spcPts val="0"/>
                        </a:spcAft>
                      </a:pPr>
                      <a:r>
                        <a:rPr lang="zh-TW" sz="2200" b="1" kern="100" dirty="0">
                          <a:solidFill>
                            <a:srgbClr val="003300"/>
                          </a:solidFill>
                          <a:effectLst/>
                          <a:latin typeface="標楷體" panose="03000509000000000000" pitchFamily="65" charset="-120"/>
                          <a:ea typeface="標楷體" panose="03000509000000000000" pitchFamily="65" charset="-120"/>
                        </a:rPr>
                        <a:t>住家用房屋合計數</a:t>
                      </a:r>
                      <a:endParaRPr lang="zh-TW" sz="2200" b="1" kern="100" dirty="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spcAft>
                          <a:spcPts val="0"/>
                        </a:spcAft>
                      </a:pPr>
                      <a:r>
                        <a:rPr lang="en-US" sz="2200" b="1" kern="100" dirty="0">
                          <a:solidFill>
                            <a:srgbClr val="003300"/>
                          </a:solidFill>
                          <a:effectLst/>
                          <a:latin typeface="標楷體" panose="03000509000000000000" pitchFamily="65" charset="-120"/>
                          <a:ea typeface="標楷體" panose="03000509000000000000" pitchFamily="65" charset="-120"/>
                        </a:rPr>
                        <a:t>849,300</a:t>
                      </a:r>
                      <a:endParaRPr lang="zh-TW" sz="2200" b="1" kern="100" dirty="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003300"/>
                          </a:solidFill>
                          <a:effectLst/>
                          <a:latin typeface="標楷體" panose="03000509000000000000" pitchFamily="65" charset="-120"/>
                          <a:ea typeface="標楷體" panose="03000509000000000000" pitchFamily="65" charset="-120"/>
                        </a:rPr>
                        <a:t>100%</a:t>
                      </a:r>
                      <a:endParaRPr lang="zh-TW" sz="2200" b="1" kern="100" dirty="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003300"/>
                          </a:solidFill>
                          <a:effectLst/>
                          <a:latin typeface="標楷體" panose="03000509000000000000" pitchFamily="65" charset="-120"/>
                          <a:ea typeface="標楷體" panose="03000509000000000000" pitchFamily="65" charset="-120"/>
                        </a:rPr>
                        <a:t>9</a:t>
                      </a:r>
                      <a:r>
                        <a:rPr lang="zh-TW" sz="2200" b="1" kern="100" dirty="0">
                          <a:solidFill>
                            <a:srgbClr val="003300"/>
                          </a:solidFill>
                          <a:effectLst/>
                          <a:latin typeface="標楷體" panose="03000509000000000000" pitchFamily="65" charset="-120"/>
                          <a:ea typeface="標楷體" panose="03000509000000000000" pitchFamily="65" charset="-120"/>
                        </a:rPr>
                        <a:t>億</a:t>
                      </a:r>
                      <a:r>
                        <a:rPr lang="en-US" sz="2200" b="1" kern="100" dirty="0">
                          <a:solidFill>
                            <a:srgbClr val="003300"/>
                          </a:solidFill>
                          <a:effectLst/>
                          <a:latin typeface="標楷體" panose="03000509000000000000" pitchFamily="65" charset="-120"/>
                          <a:ea typeface="標楷體" panose="03000509000000000000" pitchFamily="65" charset="-120"/>
                        </a:rPr>
                        <a:t>1,092</a:t>
                      </a:r>
                      <a:r>
                        <a:rPr lang="zh-TW" sz="2200" b="1" kern="100" dirty="0">
                          <a:solidFill>
                            <a:srgbClr val="003300"/>
                          </a:solidFill>
                          <a:effectLst/>
                          <a:latin typeface="標楷體" panose="03000509000000000000" pitchFamily="65" charset="-120"/>
                          <a:ea typeface="標楷體" panose="03000509000000000000" pitchFamily="65" charset="-120"/>
                        </a:rPr>
                        <a:t>萬</a:t>
                      </a:r>
                      <a:endParaRPr lang="zh-TW" sz="2200" b="1" kern="100" dirty="0">
                        <a:solidFill>
                          <a:srgbClr val="00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矩形 4"/>
          <p:cNvSpPr/>
          <p:nvPr/>
        </p:nvSpPr>
        <p:spPr>
          <a:xfrm>
            <a:off x="539552" y="5013176"/>
            <a:ext cx="7632848" cy="1446550"/>
          </a:xfrm>
          <a:prstGeom prst="rect">
            <a:avLst/>
          </a:prstGeom>
        </p:spPr>
        <p:txBody>
          <a:bodyPr wrap="square">
            <a:spAutoFit/>
          </a:bodyPr>
          <a:lstStyle/>
          <a:p>
            <a:r>
              <a:rPr lang="zh-TW" altLang="zh-TW" sz="2200" b="1" dirty="0">
                <a:solidFill>
                  <a:srgbClr val="CC00FF"/>
                </a:solidFill>
                <a:latin typeface="標楷體" panose="03000509000000000000" pitchFamily="65" charset="-120"/>
                <a:ea typeface="標楷體" panose="03000509000000000000" pitchFamily="65" charset="-120"/>
              </a:rPr>
              <a:t>三、本市房屋稅稅基及稅率變革對</a:t>
            </a:r>
            <a:r>
              <a:rPr lang="en-US" altLang="zh-TW" sz="2200" b="1" dirty="0" smtClean="0">
                <a:solidFill>
                  <a:srgbClr val="CC00FF"/>
                </a:solidFill>
                <a:latin typeface="標楷體" panose="03000509000000000000" pitchFamily="65" charset="-120"/>
                <a:ea typeface="標楷體" panose="03000509000000000000" pitchFamily="65" charset="-120"/>
              </a:rPr>
              <a:t>104</a:t>
            </a:r>
            <a:r>
              <a:rPr lang="zh-TW" altLang="zh-TW" sz="2200" b="1" dirty="0" smtClean="0">
                <a:solidFill>
                  <a:srgbClr val="CC00FF"/>
                </a:solidFill>
                <a:latin typeface="標楷體" panose="03000509000000000000" pitchFamily="65" charset="-120"/>
                <a:ea typeface="標楷體" panose="03000509000000000000" pitchFamily="65" charset="-120"/>
              </a:rPr>
              <a:t>年</a:t>
            </a:r>
            <a:r>
              <a:rPr lang="zh-TW" altLang="zh-TW" sz="2200" b="1" dirty="0">
                <a:solidFill>
                  <a:srgbClr val="CC00FF"/>
                </a:solidFill>
                <a:latin typeface="標楷體" panose="03000509000000000000" pitchFamily="65" charset="-120"/>
                <a:ea typeface="標楷體" panose="03000509000000000000" pitchFamily="65" charset="-120"/>
              </a:rPr>
              <a:t>房屋稅稅收之影響</a:t>
            </a:r>
            <a:r>
              <a:rPr lang="zh-TW" altLang="zh-TW" sz="2200" b="1" dirty="0" smtClean="0">
                <a:solidFill>
                  <a:srgbClr val="CC00FF"/>
                </a:solidFill>
                <a:latin typeface="標楷體" panose="03000509000000000000" pitchFamily="65" charset="-120"/>
                <a:ea typeface="標楷體" panose="03000509000000000000" pitchFamily="65" charset="-120"/>
              </a:rPr>
              <a:t>評估綜合</a:t>
            </a:r>
            <a:r>
              <a:rPr lang="zh-TW" altLang="zh-TW" sz="2200" b="1" dirty="0">
                <a:solidFill>
                  <a:srgbClr val="CC00FF"/>
                </a:solidFill>
                <a:latin typeface="標楷體" panose="03000509000000000000" pitchFamily="65" charset="-120"/>
                <a:ea typeface="標楷體" panose="03000509000000000000" pitchFamily="65" charset="-120"/>
              </a:rPr>
              <a:t>上述房屋稅稅基及稅率調整，預估</a:t>
            </a:r>
            <a:r>
              <a:rPr lang="en-US" altLang="zh-TW" sz="2200" b="1" dirty="0" smtClean="0">
                <a:solidFill>
                  <a:srgbClr val="CC00FF"/>
                </a:solidFill>
                <a:latin typeface="標楷體" panose="03000509000000000000" pitchFamily="65" charset="-120"/>
                <a:ea typeface="標楷體" panose="03000509000000000000" pitchFamily="65" charset="-120"/>
              </a:rPr>
              <a:t>104</a:t>
            </a:r>
            <a:r>
              <a:rPr lang="zh-TW" altLang="zh-TW" sz="2200" b="1" dirty="0" smtClean="0">
                <a:solidFill>
                  <a:srgbClr val="CC00FF"/>
                </a:solidFill>
                <a:latin typeface="標楷體" panose="03000509000000000000" pitchFamily="65" charset="-120"/>
                <a:ea typeface="標楷體" panose="03000509000000000000" pitchFamily="65" charset="-120"/>
              </a:rPr>
              <a:t>年</a:t>
            </a:r>
            <a:r>
              <a:rPr lang="zh-TW" altLang="zh-TW" sz="2200" b="1" dirty="0">
                <a:solidFill>
                  <a:srgbClr val="CC00FF"/>
                </a:solidFill>
                <a:latin typeface="標楷體" panose="03000509000000000000" pitchFamily="65" charset="-120"/>
                <a:ea typeface="標楷體" panose="03000509000000000000" pitchFamily="65" charset="-120"/>
              </a:rPr>
              <a:t>可為市庫</a:t>
            </a:r>
            <a:r>
              <a:rPr lang="zh-TW" altLang="zh-TW" sz="2200" b="1" dirty="0" smtClean="0">
                <a:solidFill>
                  <a:srgbClr val="CC00FF"/>
                </a:solidFill>
                <a:latin typeface="標楷體" panose="03000509000000000000" pitchFamily="65" charset="-120"/>
                <a:ea typeface="標楷體" panose="03000509000000000000" pitchFamily="65" charset="-120"/>
              </a:rPr>
              <a:t>增加房屋稅</a:t>
            </a:r>
            <a:r>
              <a:rPr lang="zh-TW" altLang="zh-TW" sz="2200" b="1" dirty="0">
                <a:solidFill>
                  <a:srgbClr val="CC00FF"/>
                </a:solidFill>
                <a:latin typeface="標楷體" panose="03000509000000000000" pitchFamily="65" charset="-120"/>
                <a:ea typeface="標楷體" panose="03000509000000000000" pitchFamily="65" charset="-120"/>
              </a:rPr>
              <a:t>收入為</a:t>
            </a:r>
            <a:r>
              <a:rPr lang="en-US" altLang="zh-TW" sz="2200" b="1" dirty="0" smtClean="0">
                <a:solidFill>
                  <a:srgbClr val="CC00FF"/>
                </a:solidFill>
                <a:latin typeface="標楷體" panose="03000509000000000000" pitchFamily="65" charset="-120"/>
                <a:ea typeface="標楷體" panose="03000509000000000000" pitchFamily="65" charset="-120"/>
              </a:rPr>
              <a:t>18</a:t>
            </a:r>
            <a:r>
              <a:rPr lang="zh-TW" altLang="zh-TW" sz="2200" b="1" dirty="0" smtClean="0">
                <a:solidFill>
                  <a:srgbClr val="CC00FF"/>
                </a:solidFill>
                <a:latin typeface="標楷體" panose="03000509000000000000" pitchFamily="65" charset="-120"/>
                <a:ea typeface="標楷體" panose="03000509000000000000" pitchFamily="65" charset="-120"/>
              </a:rPr>
              <a:t>億餘</a:t>
            </a:r>
            <a:r>
              <a:rPr lang="zh-TW" altLang="zh-TW" sz="2200" b="1" dirty="0">
                <a:solidFill>
                  <a:srgbClr val="CC00FF"/>
                </a:solidFill>
                <a:latin typeface="標楷體" panose="03000509000000000000" pitchFamily="65" charset="-120"/>
                <a:ea typeface="標楷體" panose="03000509000000000000" pitchFamily="65" charset="-120"/>
              </a:rPr>
              <a:t>元，約占房屋稅全年預算數</a:t>
            </a:r>
            <a:r>
              <a:rPr lang="en-US" altLang="zh-TW" sz="2200" b="1" dirty="0" smtClean="0">
                <a:solidFill>
                  <a:srgbClr val="CC00FF"/>
                </a:solidFill>
                <a:latin typeface="標楷體" panose="03000509000000000000" pitchFamily="65" charset="-120"/>
                <a:ea typeface="標楷體" panose="03000509000000000000" pitchFamily="65" charset="-120"/>
              </a:rPr>
              <a:t>126</a:t>
            </a:r>
            <a:r>
              <a:rPr lang="zh-TW" altLang="zh-TW" sz="2200" b="1" dirty="0" smtClean="0">
                <a:solidFill>
                  <a:srgbClr val="CC00FF"/>
                </a:solidFill>
                <a:latin typeface="標楷體" panose="03000509000000000000" pitchFamily="65" charset="-120"/>
                <a:ea typeface="標楷體" panose="03000509000000000000" pitchFamily="65" charset="-120"/>
              </a:rPr>
              <a:t>億</a:t>
            </a:r>
            <a:r>
              <a:rPr lang="zh-TW" altLang="zh-TW" sz="2200" b="1" dirty="0">
                <a:solidFill>
                  <a:srgbClr val="CC00FF"/>
                </a:solidFill>
                <a:latin typeface="標楷體" panose="03000509000000000000" pitchFamily="65" charset="-120"/>
                <a:ea typeface="標楷體" panose="03000509000000000000" pitchFamily="65" charset="-120"/>
              </a:rPr>
              <a:t>元</a:t>
            </a:r>
            <a:r>
              <a:rPr lang="zh-TW" altLang="zh-TW" sz="2200" b="1" dirty="0" smtClean="0">
                <a:solidFill>
                  <a:srgbClr val="CC00FF"/>
                </a:solidFill>
                <a:latin typeface="標楷體" panose="03000509000000000000" pitchFamily="65" charset="-120"/>
                <a:ea typeface="標楷體" panose="03000509000000000000" pitchFamily="65" charset="-120"/>
              </a:rPr>
              <a:t>的</a:t>
            </a:r>
            <a:r>
              <a:rPr lang="en-US" altLang="zh-TW" sz="2200" b="1" dirty="0" smtClean="0">
                <a:solidFill>
                  <a:srgbClr val="CC00FF"/>
                </a:solidFill>
                <a:latin typeface="標楷體" panose="03000509000000000000" pitchFamily="65" charset="-120"/>
                <a:ea typeface="標楷體" panose="03000509000000000000" pitchFamily="65" charset="-120"/>
              </a:rPr>
              <a:t>14.29</a:t>
            </a:r>
            <a:r>
              <a:rPr lang="en-US" altLang="zh-TW" sz="2200" b="1" dirty="0">
                <a:solidFill>
                  <a:srgbClr val="CC00FF"/>
                </a:solidFill>
                <a:latin typeface="標楷體" panose="03000509000000000000" pitchFamily="65" charset="-120"/>
                <a:ea typeface="標楷體" panose="03000509000000000000" pitchFamily="65" charset="-120"/>
              </a:rPr>
              <a:t>%</a:t>
            </a:r>
            <a:r>
              <a:rPr lang="zh-TW" altLang="zh-TW" sz="2200" b="1" dirty="0">
                <a:solidFill>
                  <a:srgbClr val="CC00FF"/>
                </a:solidFill>
                <a:latin typeface="標楷體" panose="03000509000000000000" pitchFamily="65" charset="-120"/>
                <a:ea typeface="標楷體" panose="03000509000000000000" pitchFamily="65" charset="-120"/>
              </a:rPr>
              <a:t>。</a:t>
            </a:r>
          </a:p>
        </p:txBody>
      </p:sp>
      <p:sp>
        <p:nvSpPr>
          <p:cNvPr id="6"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P10</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2673928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91959" y="404663"/>
            <a:ext cx="6912768" cy="430887"/>
          </a:xfrm>
          <a:prstGeom prst="rect">
            <a:avLst/>
          </a:prstGeom>
        </p:spPr>
        <p:txBody>
          <a:bodyPr wrap="square">
            <a:spAutoFit/>
          </a:bodyPr>
          <a:lstStyle/>
          <a:p>
            <a:r>
              <a:rPr lang="zh-TW" altLang="en-US" sz="2200" b="1" dirty="0" smtClean="0">
                <a:solidFill>
                  <a:srgbClr val="FF0000"/>
                </a:solidFill>
                <a:latin typeface="標楷體" panose="03000509000000000000" pitchFamily="65" charset="-120"/>
                <a:ea typeface="標楷體" panose="03000509000000000000" pitchFamily="65" charset="-120"/>
              </a:rPr>
              <a:t>臺北市房屋稅稅基及稅率調整</a:t>
            </a:r>
            <a:r>
              <a:rPr lang="en-US" altLang="zh-TW" sz="2200" b="1" dirty="0" smtClean="0">
                <a:solidFill>
                  <a:srgbClr val="FF0000"/>
                </a:solidFill>
                <a:latin typeface="標楷體" panose="03000509000000000000" pitchFamily="65" charset="-120"/>
                <a:ea typeface="標楷體" panose="03000509000000000000" pitchFamily="65" charset="-120"/>
              </a:rPr>
              <a:t>104</a:t>
            </a:r>
            <a:r>
              <a:rPr lang="zh-TW" altLang="en-US" sz="2200" b="1" dirty="0" smtClean="0">
                <a:solidFill>
                  <a:srgbClr val="FF0000"/>
                </a:solidFill>
                <a:latin typeface="標楷體" panose="03000509000000000000" pitchFamily="65" charset="-120"/>
                <a:ea typeface="標楷體" panose="03000509000000000000" pitchFamily="65" charset="-120"/>
              </a:rPr>
              <a:t>年稅收影響分析</a:t>
            </a:r>
            <a:endParaRPr lang="zh-TW" altLang="en-US" sz="2200" b="1" dirty="0">
              <a:solidFill>
                <a:srgbClr val="FF0000"/>
              </a:solidFill>
              <a:latin typeface="標楷體" panose="03000509000000000000" pitchFamily="65" charset="-120"/>
              <a:ea typeface="標楷體" panose="03000509000000000000" pitchFamily="65" charset="-120"/>
            </a:endParaRPr>
          </a:p>
        </p:txBody>
      </p:sp>
      <p:sp>
        <p:nvSpPr>
          <p:cNvPr id="3" name="矩形 2"/>
          <p:cNvSpPr/>
          <p:nvPr/>
        </p:nvSpPr>
        <p:spPr>
          <a:xfrm>
            <a:off x="7308304" y="980728"/>
            <a:ext cx="1210588" cy="400110"/>
          </a:xfrm>
          <a:prstGeom prst="rect">
            <a:avLst/>
          </a:prstGeom>
        </p:spPr>
        <p:txBody>
          <a:bodyPr wrap="none">
            <a:spAutoFit/>
          </a:bodyPr>
          <a:lstStyle/>
          <a:p>
            <a:r>
              <a:rPr lang="en-US" altLang="zh-TW" sz="2000" b="1" dirty="0" smtClean="0">
                <a:solidFill>
                  <a:srgbClr val="663300"/>
                </a:solidFill>
                <a:latin typeface="標楷體" panose="03000509000000000000" pitchFamily="65" charset="-120"/>
                <a:ea typeface="標楷體" panose="03000509000000000000" pitchFamily="65" charset="-120"/>
              </a:rPr>
              <a:t>104.3.31</a:t>
            </a:r>
            <a:endParaRPr lang="zh-TW" altLang="en-US" sz="2000" b="1" dirty="0">
              <a:solidFill>
                <a:srgbClr val="663300"/>
              </a:solidFill>
              <a:latin typeface="標楷體" panose="03000509000000000000" pitchFamily="65" charset="-120"/>
              <a:ea typeface="標楷體" panose="03000509000000000000" pitchFamily="65"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2810969575"/>
              </p:ext>
            </p:extLst>
          </p:nvPr>
        </p:nvGraphicFramePr>
        <p:xfrm>
          <a:off x="539552" y="1432497"/>
          <a:ext cx="8064896" cy="4267200"/>
        </p:xfrm>
        <a:graphic>
          <a:graphicData uri="http://schemas.openxmlformats.org/drawingml/2006/table">
            <a:tbl>
              <a:tblPr firstRow="1" firstCol="1" bandRow="1">
                <a:tableStyleId>{5C22544A-7EE6-4342-B048-85BDC9FD1C3A}</a:tableStyleId>
              </a:tblPr>
              <a:tblGrid>
                <a:gridCol w="465282"/>
                <a:gridCol w="2703070"/>
                <a:gridCol w="1368152"/>
                <a:gridCol w="1152128"/>
                <a:gridCol w="1080120"/>
                <a:gridCol w="1296144"/>
              </a:tblGrid>
              <a:tr h="0">
                <a:tc gridSpan="2">
                  <a:txBody>
                    <a:bodyPr/>
                    <a:lstStyle/>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調整項目</a:t>
                      </a:r>
                      <a:endParaRPr lang="zh-TW" sz="20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影響戶數</a:t>
                      </a:r>
                      <a:endParaRPr lang="zh-TW" sz="2000" b="1" kern="100">
                        <a:solidFill>
                          <a:srgbClr val="000099"/>
                        </a:solidFill>
                        <a:effectLst/>
                        <a:latin typeface="標楷體" panose="03000509000000000000" pitchFamily="65" charset="-120"/>
                        <a:ea typeface="標楷體" panose="03000509000000000000" pitchFamily="65" charset="-120"/>
                      </a:endParaRPr>
                    </a:p>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a:t>
                      </a:r>
                      <a:r>
                        <a:rPr lang="zh-TW" sz="2000" b="1" kern="0">
                          <a:solidFill>
                            <a:srgbClr val="000099"/>
                          </a:solidFill>
                          <a:effectLst/>
                          <a:latin typeface="標楷體" panose="03000509000000000000" pitchFamily="65" charset="-120"/>
                          <a:ea typeface="標楷體" panose="03000509000000000000" pitchFamily="65" charset="-120"/>
                        </a:rPr>
                        <a:t>註</a:t>
                      </a:r>
                      <a:r>
                        <a:rPr lang="en-US" sz="2000" b="1" kern="0">
                          <a:solidFill>
                            <a:srgbClr val="000099"/>
                          </a:solidFill>
                          <a:effectLst/>
                          <a:latin typeface="標楷體" panose="03000509000000000000" pitchFamily="65" charset="-120"/>
                          <a:ea typeface="標楷體" panose="03000509000000000000" pitchFamily="65" charset="-120"/>
                        </a:rPr>
                        <a:t>1)</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影響比</a:t>
                      </a:r>
                      <a:r>
                        <a:rPr lang="zh-TW" sz="2000" b="1" kern="0" dirty="0" smtClean="0">
                          <a:solidFill>
                            <a:srgbClr val="000099"/>
                          </a:solidFill>
                          <a:effectLst/>
                          <a:latin typeface="標楷體" panose="03000509000000000000" pitchFamily="65" charset="-120"/>
                          <a:ea typeface="標楷體" panose="03000509000000000000" pitchFamily="65" charset="-120"/>
                        </a:rPr>
                        <a:t>例</a:t>
                      </a:r>
                      <a:r>
                        <a:rPr lang="en-US" sz="2000" b="1" kern="0" dirty="0" smtClean="0">
                          <a:solidFill>
                            <a:srgbClr val="000099"/>
                          </a:solidFill>
                          <a:effectLst/>
                          <a:latin typeface="標楷體" panose="03000509000000000000" pitchFamily="65" charset="-120"/>
                          <a:ea typeface="標楷體" panose="03000509000000000000" pitchFamily="65" charset="-120"/>
                        </a:rPr>
                        <a:t>(</a:t>
                      </a:r>
                      <a:r>
                        <a:rPr lang="zh-TW" sz="2000" b="1" kern="0" dirty="0">
                          <a:solidFill>
                            <a:srgbClr val="000099"/>
                          </a:solidFill>
                          <a:effectLst/>
                          <a:latin typeface="標楷體" panose="03000509000000000000" pitchFamily="65" charset="-120"/>
                          <a:ea typeface="標楷體" panose="03000509000000000000" pitchFamily="65" charset="-120"/>
                        </a:rPr>
                        <a:t>註</a:t>
                      </a:r>
                      <a:r>
                        <a:rPr lang="en-US" sz="2000" b="1" kern="0" dirty="0">
                          <a:solidFill>
                            <a:srgbClr val="000099"/>
                          </a:solidFill>
                          <a:effectLst/>
                          <a:latin typeface="標楷體" panose="03000509000000000000" pitchFamily="65" charset="-120"/>
                          <a:ea typeface="標楷體" panose="03000509000000000000" pitchFamily="65" charset="-120"/>
                        </a:rPr>
                        <a:t>2)</a:t>
                      </a:r>
                      <a:endParaRPr lang="zh-TW" sz="20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增加</a:t>
                      </a:r>
                      <a:r>
                        <a:rPr lang="zh-TW" sz="2000" b="1" kern="0" dirty="0" smtClean="0">
                          <a:solidFill>
                            <a:srgbClr val="000099"/>
                          </a:solidFill>
                          <a:effectLst/>
                          <a:latin typeface="標楷體" panose="03000509000000000000" pitchFamily="65" charset="-120"/>
                          <a:ea typeface="標楷體" panose="03000509000000000000" pitchFamily="65" charset="-120"/>
                        </a:rPr>
                        <a:t>稅收</a:t>
                      </a:r>
                      <a:r>
                        <a:rPr lang="en-US" sz="2000" b="1" kern="0" dirty="0" smtClean="0">
                          <a:solidFill>
                            <a:srgbClr val="000099"/>
                          </a:solidFill>
                          <a:effectLst/>
                          <a:latin typeface="標楷體" panose="03000509000000000000" pitchFamily="65" charset="-120"/>
                          <a:ea typeface="標楷體" panose="03000509000000000000" pitchFamily="65" charset="-120"/>
                        </a:rPr>
                        <a:t>(</a:t>
                      </a:r>
                      <a:r>
                        <a:rPr lang="zh-TW" sz="2000" b="1" kern="0" dirty="0">
                          <a:solidFill>
                            <a:srgbClr val="000099"/>
                          </a:solidFill>
                          <a:effectLst/>
                          <a:latin typeface="標楷體" panose="03000509000000000000" pitchFamily="65" charset="-120"/>
                          <a:ea typeface="標楷體" panose="03000509000000000000" pitchFamily="65" charset="-120"/>
                        </a:rPr>
                        <a:t>註</a:t>
                      </a:r>
                      <a:r>
                        <a:rPr lang="en-US" sz="2000" b="1" kern="0" dirty="0">
                          <a:solidFill>
                            <a:srgbClr val="000099"/>
                          </a:solidFill>
                          <a:effectLst/>
                          <a:latin typeface="標楷體" panose="03000509000000000000" pitchFamily="65" charset="-120"/>
                          <a:ea typeface="標楷體" panose="03000509000000000000" pitchFamily="65" charset="-120"/>
                        </a:rPr>
                        <a:t>3)</a:t>
                      </a:r>
                      <a:endParaRPr lang="zh-TW" sz="20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平均每戶稅額</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4">
                  <a:txBody>
                    <a:bodyPr/>
                    <a:lstStyle/>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稅</a:t>
                      </a:r>
                      <a:endParaRPr lang="zh-TW" sz="2000" b="1" kern="100" dirty="0">
                        <a:solidFill>
                          <a:srgbClr val="000099"/>
                        </a:solidFill>
                        <a:effectLst/>
                        <a:latin typeface="標楷體" panose="03000509000000000000" pitchFamily="65" charset="-120"/>
                        <a:ea typeface="標楷體" panose="03000509000000000000" pitchFamily="65" charset="-120"/>
                      </a:endParaRPr>
                    </a:p>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基</a:t>
                      </a:r>
                      <a:endParaRPr lang="zh-TW" sz="20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新標準單價</a:t>
                      </a:r>
                      <a:r>
                        <a:rPr lang="en-US" sz="2000" b="1" kern="0" dirty="0">
                          <a:solidFill>
                            <a:srgbClr val="000099"/>
                          </a:solidFill>
                          <a:effectLst/>
                          <a:latin typeface="標楷體" panose="03000509000000000000" pitchFamily="65" charset="-120"/>
                          <a:ea typeface="標楷體" panose="03000509000000000000" pitchFamily="65" charset="-120"/>
                        </a:rPr>
                        <a:t>-</a:t>
                      </a:r>
                      <a:r>
                        <a:rPr lang="zh-TW" sz="2000" b="1" kern="0" dirty="0">
                          <a:solidFill>
                            <a:srgbClr val="000099"/>
                          </a:solidFill>
                          <a:effectLst/>
                          <a:latin typeface="標楷體" panose="03000509000000000000" pitchFamily="65" charset="-120"/>
                          <a:ea typeface="標楷體" panose="03000509000000000000" pitchFamily="65" charset="-120"/>
                        </a:rPr>
                        <a:t>高級住宅除外</a:t>
                      </a:r>
                      <a:endParaRPr lang="zh-TW" sz="20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約</a:t>
                      </a:r>
                      <a:r>
                        <a:rPr lang="en-US" sz="2000" b="1" kern="0">
                          <a:solidFill>
                            <a:srgbClr val="000099"/>
                          </a:solidFill>
                          <a:effectLst/>
                          <a:latin typeface="標楷體" panose="03000509000000000000" pitchFamily="65" charset="-120"/>
                          <a:ea typeface="標楷體" panose="03000509000000000000" pitchFamily="65" charset="-120"/>
                        </a:rPr>
                        <a:t>6,000</a:t>
                      </a:r>
                      <a:r>
                        <a:rPr lang="zh-TW" sz="2000" b="1" kern="0">
                          <a:solidFill>
                            <a:srgbClr val="000099"/>
                          </a:solidFill>
                          <a:effectLst/>
                          <a:latin typeface="標楷體" panose="03000509000000000000" pitchFamily="65" charset="-120"/>
                          <a:ea typeface="標楷體" panose="03000509000000000000" pitchFamily="65" charset="-120"/>
                        </a:rPr>
                        <a:t>戶</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0.51%</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1.9</a:t>
                      </a:r>
                      <a:r>
                        <a:rPr lang="zh-TW" sz="2000" b="1" kern="0">
                          <a:solidFill>
                            <a:srgbClr val="000099"/>
                          </a:solidFill>
                          <a:effectLst/>
                          <a:latin typeface="標楷體" panose="03000509000000000000" pitchFamily="65" charset="-120"/>
                          <a:ea typeface="標楷體" panose="03000509000000000000" pitchFamily="65" charset="-120"/>
                        </a:rPr>
                        <a:t>億元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3.17 </a:t>
                      </a:r>
                      <a:r>
                        <a:rPr lang="zh-TW" sz="2000" b="1" kern="0">
                          <a:solidFill>
                            <a:srgbClr val="000099"/>
                          </a:solidFill>
                          <a:effectLst/>
                          <a:latin typeface="標楷體" panose="03000509000000000000" pitchFamily="65" charset="-120"/>
                          <a:ea typeface="標楷體" panose="03000509000000000000" pitchFamily="65" charset="-120"/>
                        </a:rPr>
                        <a:t>萬元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TW" altLang="en-US"/>
                    </a:p>
                  </a:txBody>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新標準單價</a:t>
                      </a:r>
                      <a:r>
                        <a:rPr lang="en-US" sz="2000" b="1" kern="0">
                          <a:solidFill>
                            <a:srgbClr val="000099"/>
                          </a:solidFill>
                          <a:effectLst/>
                          <a:latin typeface="標楷體" panose="03000509000000000000" pitchFamily="65" charset="-120"/>
                          <a:ea typeface="標楷體" panose="03000509000000000000" pitchFamily="65" charset="-120"/>
                        </a:rPr>
                        <a:t>-</a:t>
                      </a:r>
                      <a:r>
                        <a:rPr lang="zh-TW" sz="2000" b="1" kern="0">
                          <a:solidFill>
                            <a:srgbClr val="000099"/>
                          </a:solidFill>
                          <a:effectLst/>
                          <a:latin typeface="標楷體" panose="03000509000000000000" pitchFamily="65" charset="-120"/>
                          <a:ea typeface="標楷體" panose="03000509000000000000" pitchFamily="65" charset="-120"/>
                        </a:rPr>
                        <a:t>高級住宅</a:t>
                      </a:r>
                      <a:r>
                        <a:rPr lang="en-US" sz="2000" b="1" kern="0">
                          <a:solidFill>
                            <a:srgbClr val="000099"/>
                          </a:solidFill>
                          <a:effectLst/>
                          <a:latin typeface="標楷體" panose="03000509000000000000" pitchFamily="65" charset="-120"/>
                          <a:ea typeface="標楷體" panose="03000509000000000000" pitchFamily="65" charset="-120"/>
                        </a:rPr>
                        <a:t>(</a:t>
                      </a:r>
                      <a:r>
                        <a:rPr lang="zh-TW" sz="2000" b="1" kern="0">
                          <a:solidFill>
                            <a:srgbClr val="000099"/>
                          </a:solidFill>
                          <a:effectLst/>
                          <a:latin typeface="標楷體" panose="03000509000000000000" pitchFamily="65" charset="-120"/>
                          <a:ea typeface="標楷體" panose="03000509000000000000" pitchFamily="65" charset="-120"/>
                        </a:rPr>
                        <a:t>新屋</a:t>
                      </a:r>
                      <a:r>
                        <a:rPr lang="en-US" sz="2000" b="1" kern="0">
                          <a:solidFill>
                            <a:srgbClr val="000099"/>
                          </a:solidFill>
                          <a:effectLst/>
                          <a:latin typeface="標楷體" panose="03000509000000000000" pitchFamily="65" charset="-120"/>
                          <a:ea typeface="標楷體" panose="03000509000000000000" pitchFamily="65" charset="-120"/>
                        </a:rPr>
                        <a:t>)</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523</a:t>
                      </a:r>
                      <a:r>
                        <a:rPr lang="zh-TW" sz="2000" b="1" kern="0">
                          <a:solidFill>
                            <a:srgbClr val="000099"/>
                          </a:solidFill>
                          <a:effectLst/>
                          <a:latin typeface="標楷體" panose="03000509000000000000" pitchFamily="65" charset="-120"/>
                          <a:ea typeface="標楷體" panose="03000509000000000000" pitchFamily="65" charset="-120"/>
                        </a:rPr>
                        <a:t>戶</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0.04%</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4</a:t>
                      </a:r>
                      <a:r>
                        <a:rPr lang="zh-TW" sz="2000" b="1" kern="0">
                          <a:solidFill>
                            <a:srgbClr val="000099"/>
                          </a:solidFill>
                          <a:effectLst/>
                          <a:latin typeface="標楷體" panose="03000509000000000000" pitchFamily="65" charset="-120"/>
                          <a:ea typeface="標楷體" panose="03000509000000000000" pitchFamily="65" charset="-120"/>
                        </a:rPr>
                        <a:t>億元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76.48</a:t>
                      </a:r>
                      <a:r>
                        <a:rPr lang="zh-TW" sz="2000" b="1" kern="0">
                          <a:solidFill>
                            <a:srgbClr val="000099"/>
                          </a:solidFill>
                          <a:effectLst/>
                          <a:latin typeface="標楷體" panose="03000509000000000000" pitchFamily="65" charset="-120"/>
                          <a:ea typeface="標楷體" panose="03000509000000000000" pitchFamily="65" charset="-120"/>
                        </a:rPr>
                        <a:t>萬元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TW" altLang="en-US"/>
                    </a:p>
                  </a:txBody>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高級住宅改按戶認定</a:t>
                      </a:r>
                      <a:r>
                        <a:rPr lang="en-US" sz="2000" b="1" kern="0">
                          <a:solidFill>
                            <a:srgbClr val="000099"/>
                          </a:solidFill>
                          <a:effectLst/>
                          <a:latin typeface="標楷體" panose="03000509000000000000" pitchFamily="65" charset="-120"/>
                          <a:ea typeface="標楷體" panose="03000509000000000000" pitchFamily="65" charset="-120"/>
                        </a:rPr>
                        <a:t>(</a:t>
                      </a:r>
                      <a:r>
                        <a:rPr lang="zh-TW" sz="2000" b="1" kern="0">
                          <a:solidFill>
                            <a:srgbClr val="000099"/>
                          </a:solidFill>
                          <a:effectLst/>
                          <a:latin typeface="標楷體" panose="03000509000000000000" pitchFamily="65" charset="-120"/>
                          <a:ea typeface="標楷體" panose="03000509000000000000" pitchFamily="65" charset="-120"/>
                        </a:rPr>
                        <a:t>舊屋</a:t>
                      </a:r>
                      <a:r>
                        <a:rPr lang="en-US" sz="2000" b="1" kern="0">
                          <a:solidFill>
                            <a:srgbClr val="000099"/>
                          </a:solidFill>
                          <a:effectLst/>
                          <a:latin typeface="標楷體" panose="03000509000000000000" pitchFamily="65" charset="-120"/>
                          <a:ea typeface="標楷體" panose="03000509000000000000" pitchFamily="65" charset="-120"/>
                        </a:rPr>
                        <a:t>)</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667</a:t>
                      </a:r>
                      <a:r>
                        <a:rPr lang="zh-TW" sz="2000" b="1" kern="0">
                          <a:solidFill>
                            <a:srgbClr val="000099"/>
                          </a:solidFill>
                          <a:effectLst/>
                          <a:latin typeface="標楷體" panose="03000509000000000000" pitchFamily="65" charset="-120"/>
                          <a:ea typeface="標楷體" panose="03000509000000000000" pitchFamily="65" charset="-120"/>
                        </a:rPr>
                        <a:t>戶</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0.06%</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1</a:t>
                      </a:r>
                      <a:r>
                        <a:rPr lang="zh-TW" sz="2000" b="1" kern="0">
                          <a:solidFill>
                            <a:srgbClr val="000099"/>
                          </a:solidFill>
                          <a:effectLst/>
                          <a:latin typeface="標楷體" panose="03000509000000000000" pitchFamily="65" charset="-120"/>
                          <a:ea typeface="標楷體" panose="03000509000000000000" pitchFamily="65" charset="-120"/>
                        </a:rPr>
                        <a:t>億元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增加</a:t>
                      </a:r>
                      <a:r>
                        <a:rPr lang="en-US" sz="2000" b="1" kern="0">
                          <a:solidFill>
                            <a:srgbClr val="000099"/>
                          </a:solidFill>
                          <a:effectLst/>
                          <a:latin typeface="標楷體" panose="03000509000000000000" pitchFamily="65" charset="-120"/>
                          <a:ea typeface="標楷體" panose="03000509000000000000" pitchFamily="65" charset="-120"/>
                        </a:rPr>
                        <a:t>14.99</a:t>
                      </a:r>
                      <a:r>
                        <a:rPr lang="zh-TW" sz="2000" b="1" kern="0">
                          <a:solidFill>
                            <a:srgbClr val="000099"/>
                          </a:solidFill>
                          <a:effectLst/>
                          <a:latin typeface="標楷體" panose="03000509000000000000" pitchFamily="65" charset="-120"/>
                          <a:ea typeface="標楷體" panose="03000509000000000000" pitchFamily="65" charset="-120"/>
                        </a:rPr>
                        <a:t>萬元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TW" altLang="en-US"/>
                    </a:p>
                  </a:txBody>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調高</a:t>
                      </a:r>
                      <a:r>
                        <a:rPr lang="en-US" sz="2000" b="1" kern="0">
                          <a:solidFill>
                            <a:srgbClr val="000099"/>
                          </a:solidFill>
                          <a:effectLst/>
                          <a:latin typeface="標楷體" panose="03000509000000000000" pitchFamily="65" charset="-120"/>
                          <a:ea typeface="標楷體" panose="03000509000000000000" pitchFamily="65" charset="-120"/>
                        </a:rPr>
                        <a:t>99</a:t>
                      </a:r>
                      <a:r>
                        <a:rPr lang="zh-TW" sz="2000" b="1" kern="0">
                          <a:solidFill>
                            <a:srgbClr val="000099"/>
                          </a:solidFill>
                          <a:effectLst/>
                          <a:latin typeface="標楷體" panose="03000509000000000000" pitchFamily="65" charset="-120"/>
                          <a:ea typeface="標楷體" panose="03000509000000000000" pitchFamily="65" charset="-120"/>
                        </a:rPr>
                        <a:t>條路段率</a:t>
                      </a:r>
                      <a:r>
                        <a:rPr lang="en-US" sz="2000" b="1" kern="0">
                          <a:solidFill>
                            <a:srgbClr val="000099"/>
                          </a:solidFill>
                          <a:effectLst/>
                          <a:latin typeface="標楷體" panose="03000509000000000000" pitchFamily="65" charset="-120"/>
                          <a:ea typeface="標楷體" panose="03000509000000000000" pitchFamily="65" charset="-120"/>
                        </a:rPr>
                        <a:t>(</a:t>
                      </a:r>
                      <a:r>
                        <a:rPr lang="zh-TW" sz="2000" b="1" kern="0">
                          <a:solidFill>
                            <a:srgbClr val="000099"/>
                          </a:solidFill>
                          <a:effectLst/>
                          <a:latin typeface="標楷體" panose="03000509000000000000" pitchFamily="65" charset="-120"/>
                          <a:ea typeface="標楷體" panose="03000509000000000000" pitchFamily="65" charset="-120"/>
                        </a:rPr>
                        <a:t>註</a:t>
                      </a:r>
                      <a:r>
                        <a:rPr lang="en-US" sz="2000" b="1" kern="0">
                          <a:solidFill>
                            <a:srgbClr val="000099"/>
                          </a:solidFill>
                          <a:effectLst/>
                          <a:latin typeface="標楷體" panose="03000509000000000000" pitchFamily="65" charset="-120"/>
                          <a:ea typeface="標楷體" panose="03000509000000000000" pitchFamily="65" charset="-120"/>
                        </a:rPr>
                        <a:t>4)</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約</a:t>
                      </a:r>
                      <a:r>
                        <a:rPr lang="en-US" sz="2000" b="1" kern="0" dirty="0">
                          <a:solidFill>
                            <a:srgbClr val="000099"/>
                          </a:solidFill>
                          <a:effectLst/>
                          <a:latin typeface="標楷體" panose="03000509000000000000" pitchFamily="65" charset="-120"/>
                          <a:ea typeface="標楷體" panose="03000509000000000000" pitchFamily="65" charset="-120"/>
                        </a:rPr>
                        <a:t>66,000</a:t>
                      </a:r>
                      <a:r>
                        <a:rPr lang="zh-TW" sz="2000" b="1" kern="0" dirty="0">
                          <a:solidFill>
                            <a:srgbClr val="000099"/>
                          </a:solidFill>
                          <a:effectLst/>
                          <a:latin typeface="標楷體" panose="03000509000000000000" pitchFamily="65" charset="-120"/>
                          <a:ea typeface="標楷體" panose="03000509000000000000" pitchFamily="65" charset="-120"/>
                        </a:rPr>
                        <a:t>戶</a:t>
                      </a:r>
                      <a:endParaRPr lang="zh-TW" sz="20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5.59%</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1.3</a:t>
                      </a:r>
                      <a:r>
                        <a:rPr lang="zh-TW" sz="2000" b="1" kern="0">
                          <a:solidFill>
                            <a:srgbClr val="000099"/>
                          </a:solidFill>
                          <a:effectLst/>
                          <a:latin typeface="標楷體" panose="03000509000000000000" pitchFamily="65" charset="-120"/>
                          <a:ea typeface="標楷體" panose="03000509000000000000" pitchFamily="65" charset="-120"/>
                        </a:rPr>
                        <a:t>億元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增加</a:t>
                      </a:r>
                      <a:r>
                        <a:rPr lang="en-US" sz="2000" b="1" kern="0">
                          <a:solidFill>
                            <a:srgbClr val="000099"/>
                          </a:solidFill>
                          <a:effectLst/>
                          <a:latin typeface="標楷體" panose="03000509000000000000" pitchFamily="65" charset="-120"/>
                          <a:ea typeface="標楷體" panose="03000509000000000000" pitchFamily="65" charset="-120"/>
                        </a:rPr>
                        <a:t>0.20</a:t>
                      </a:r>
                      <a:r>
                        <a:rPr lang="zh-TW" sz="2000" b="1" kern="0">
                          <a:solidFill>
                            <a:srgbClr val="000099"/>
                          </a:solidFill>
                          <a:effectLst/>
                          <a:latin typeface="標楷體" panose="03000509000000000000" pitchFamily="65" charset="-120"/>
                          <a:ea typeface="標楷體" panose="03000509000000000000" pitchFamily="65" charset="-120"/>
                        </a:rPr>
                        <a:t>萬元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稅</a:t>
                      </a:r>
                      <a:endParaRPr lang="zh-TW" sz="2000" b="1" kern="100">
                        <a:solidFill>
                          <a:srgbClr val="000099"/>
                        </a:solidFill>
                        <a:effectLst/>
                        <a:latin typeface="標楷體" panose="03000509000000000000" pitchFamily="65" charset="-120"/>
                        <a:ea typeface="標楷體" panose="03000509000000000000" pitchFamily="65" charset="-120"/>
                      </a:endParaRPr>
                    </a:p>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率</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非自住差別稅率</a:t>
                      </a:r>
                      <a:endParaRPr lang="zh-TW" sz="2000" b="1" kern="100">
                        <a:solidFill>
                          <a:srgbClr val="000099"/>
                        </a:solidFill>
                        <a:effectLst/>
                        <a:latin typeface="標楷體" panose="03000509000000000000" pitchFamily="65" charset="-120"/>
                        <a:ea typeface="標楷體" panose="03000509000000000000" pitchFamily="65" charset="-120"/>
                      </a:endParaRPr>
                    </a:p>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a:t>
                      </a:r>
                      <a:r>
                        <a:rPr lang="zh-TW" sz="2000" b="1" kern="0">
                          <a:solidFill>
                            <a:srgbClr val="000099"/>
                          </a:solidFill>
                          <a:effectLst/>
                          <a:latin typeface="標楷體" panose="03000509000000000000" pitchFamily="65" charset="-120"/>
                          <a:ea typeface="標楷體" panose="03000509000000000000" pitchFamily="65" charset="-120"/>
                        </a:rPr>
                        <a:t>含公有住家用房屋</a:t>
                      </a:r>
                      <a:r>
                        <a:rPr lang="en-US" sz="2000" b="1" kern="0">
                          <a:solidFill>
                            <a:srgbClr val="000099"/>
                          </a:solidFill>
                          <a:effectLst/>
                          <a:latin typeface="標楷體" panose="03000509000000000000" pitchFamily="65" charset="-120"/>
                          <a:ea typeface="標楷體" panose="03000509000000000000" pitchFamily="65" charset="-120"/>
                        </a:rPr>
                        <a:t>)</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a:solidFill>
                            <a:srgbClr val="000099"/>
                          </a:solidFill>
                          <a:effectLst/>
                          <a:latin typeface="標楷體" panose="03000509000000000000" pitchFamily="65" charset="-120"/>
                          <a:ea typeface="標楷體" panose="03000509000000000000" pitchFamily="65" charset="-120"/>
                        </a:rPr>
                        <a:t>約</a:t>
                      </a:r>
                      <a:r>
                        <a:rPr lang="en-US" sz="2000" b="1" kern="0">
                          <a:solidFill>
                            <a:srgbClr val="000099"/>
                          </a:solidFill>
                          <a:effectLst/>
                          <a:latin typeface="標楷體" panose="03000509000000000000" pitchFamily="65" charset="-120"/>
                          <a:ea typeface="標楷體" panose="03000509000000000000" pitchFamily="65" charset="-120"/>
                        </a:rPr>
                        <a:t>120,000</a:t>
                      </a:r>
                      <a:r>
                        <a:rPr lang="zh-TW" sz="2000" b="1" kern="0">
                          <a:solidFill>
                            <a:srgbClr val="000099"/>
                          </a:solidFill>
                          <a:effectLst/>
                          <a:latin typeface="標楷體" panose="03000509000000000000" pitchFamily="65" charset="-120"/>
                          <a:ea typeface="標楷體" panose="03000509000000000000" pitchFamily="65" charset="-120"/>
                        </a:rPr>
                        <a:t>戶</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10.17%</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9.1</a:t>
                      </a:r>
                      <a:r>
                        <a:rPr lang="zh-TW" sz="2000" b="1" kern="0">
                          <a:solidFill>
                            <a:srgbClr val="000099"/>
                          </a:solidFill>
                          <a:effectLst/>
                          <a:latin typeface="標楷體" panose="03000509000000000000" pitchFamily="65" charset="-120"/>
                          <a:ea typeface="標楷體" panose="03000509000000000000" pitchFamily="65" charset="-120"/>
                        </a:rPr>
                        <a:t>億元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增加</a:t>
                      </a:r>
                      <a:r>
                        <a:rPr lang="en-US" sz="2000" b="1" kern="0" dirty="0">
                          <a:solidFill>
                            <a:srgbClr val="000099"/>
                          </a:solidFill>
                          <a:effectLst/>
                          <a:latin typeface="標楷體" panose="03000509000000000000" pitchFamily="65" charset="-120"/>
                          <a:ea typeface="標楷體" panose="03000509000000000000" pitchFamily="65" charset="-120"/>
                        </a:rPr>
                        <a:t>0.75</a:t>
                      </a:r>
                      <a:r>
                        <a:rPr lang="zh-TW" sz="2000" b="1" kern="0" dirty="0">
                          <a:solidFill>
                            <a:srgbClr val="000099"/>
                          </a:solidFill>
                          <a:effectLst/>
                          <a:latin typeface="標楷體" panose="03000509000000000000" pitchFamily="65" charset="-120"/>
                          <a:ea typeface="標楷體" panose="03000509000000000000" pitchFamily="65" charset="-120"/>
                        </a:rPr>
                        <a:t>萬</a:t>
                      </a:r>
                      <a:r>
                        <a:rPr lang="zh-TW" sz="2000" b="1" kern="0" dirty="0" smtClean="0">
                          <a:solidFill>
                            <a:srgbClr val="000099"/>
                          </a:solidFill>
                          <a:effectLst/>
                          <a:latin typeface="標楷體" panose="03000509000000000000" pitchFamily="65" charset="-120"/>
                          <a:ea typeface="標楷體" panose="03000509000000000000" pitchFamily="65" charset="-120"/>
                        </a:rPr>
                        <a:t>元</a:t>
                      </a:r>
                      <a:endParaRPr lang="zh-TW" sz="2000" b="1" kern="100" dirty="0">
                        <a:solidFill>
                          <a:srgbClr val="000099"/>
                        </a:solidFill>
                        <a:effectLst/>
                        <a:latin typeface="標楷體" panose="03000509000000000000" pitchFamily="65" charset="-120"/>
                        <a:ea typeface="標楷體" panose="03000509000000000000" pitchFamily="65"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TW" altLang="en-US"/>
                    </a:p>
                  </a:txBody>
                  <a:tcPr/>
                </a:tc>
                <a:tc>
                  <a:txBody>
                    <a:bodyPr/>
                    <a:lstStyle/>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供私人醫院、診所、</a:t>
                      </a:r>
                      <a:r>
                        <a:rPr lang="zh-TW" sz="2000" b="1" kern="0" dirty="0" smtClean="0">
                          <a:solidFill>
                            <a:srgbClr val="000099"/>
                          </a:solidFill>
                          <a:effectLst/>
                          <a:latin typeface="標楷體" panose="03000509000000000000" pitchFamily="65" charset="-120"/>
                          <a:ea typeface="標楷體" panose="03000509000000000000" pitchFamily="65" charset="-120"/>
                        </a:rPr>
                        <a:t>自由職業事務所</a:t>
                      </a:r>
                      <a:r>
                        <a:rPr lang="zh-TW" sz="2000" b="1" kern="0" dirty="0">
                          <a:solidFill>
                            <a:srgbClr val="000099"/>
                          </a:solidFill>
                          <a:effectLst/>
                          <a:latin typeface="標楷體" panose="03000509000000000000" pitchFamily="65" charset="-120"/>
                          <a:ea typeface="標楷體" panose="03000509000000000000" pitchFamily="65" charset="-120"/>
                        </a:rPr>
                        <a:t>使用</a:t>
                      </a:r>
                      <a:endParaRPr lang="zh-TW" sz="20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7,151</a:t>
                      </a:r>
                      <a:r>
                        <a:rPr lang="zh-TW" sz="2000" b="1" kern="0">
                          <a:solidFill>
                            <a:srgbClr val="000099"/>
                          </a:solidFill>
                          <a:effectLst/>
                          <a:latin typeface="標楷體" panose="03000509000000000000" pitchFamily="65" charset="-120"/>
                          <a:ea typeface="標楷體" panose="03000509000000000000" pitchFamily="65" charset="-120"/>
                        </a:rPr>
                        <a:t>戶</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0.61%</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b="1" kern="0">
                          <a:solidFill>
                            <a:srgbClr val="000099"/>
                          </a:solidFill>
                          <a:effectLst/>
                          <a:latin typeface="標楷體" panose="03000509000000000000" pitchFamily="65" charset="-120"/>
                          <a:ea typeface="標楷體" panose="03000509000000000000" pitchFamily="65" charset="-120"/>
                        </a:rPr>
                        <a:t>0.7</a:t>
                      </a:r>
                      <a:r>
                        <a:rPr lang="zh-TW" sz="2000" b="1" kern="0">
                          <a:solidFill>
                            <a:srgbClr val="000099"/>
                          </a:solidFill>
                          <a:effectLst/>
                          <a:latin typeface="標楷體" panose="03000509000000000000" pitchFamily="65" charset="-120"/>
                          <a:ea typeface="標楷體" panose="03000509000000000000" pitchFamily="65" charset="-120"/>
                        </a:rPr>
                        <a:t>億元</a:t>
                      </a:r>
                      <a:endParaRPr lang="zh-TW" sz="20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000" b="1" kern="0" dirty="0">
                          <a:solidFill>
                            <a:srgbClr val="000099"/>
                          </a:solidFill>
                          <a:effectLst/>
                          <a:latin typeface="標楷體" panose="03000509000000000000" pitchFamily="65" charset="-120"/>
                          <a:ea typeface="標楷體" panose="03000509000000000000" pitchFamily="65" charset="-120"/>
                        </a:rPr>
                        <a:t>增加</a:t>
                      </a:r>
                      <a:r>
                        <a:rPr lang="en-US" sz="2000" b="1" kern="0" dirty="0">
                          <a:solidFill>
                            <a:srgbClr val="000099"/>
                          </a:solidFill>
                          <a:effectLst/>
                          <a:latin typeface="標楷體" panose="03000509000000000000" pitchFamily="65" charset="-120"/>
                          <a:ea typeface="標楷體" panose="03000509000000000000" pitchFamily="65" charset="-120"/>
                        </a:rPr>
                        <a:t>0.98</a:t>
                      </a:r>
                      <a:r>
                        <a:rPr lang="zh-TW" sz="2000" b="1" kern="0" dirty="0">
                          <a:solidFill>
                            <a:srgbClr val="000099"/>
                          </a:solidFill>
                          <a:effectLst/>
                          <a:latin typeface="標楷體" panose="03000509000000000000" pitchFamily="65" charset="-120"/>
                          <a:ea typeface="標楷體" panose="03000509000000000000" pitchFamily="65" charset="-120"/>
                        </a:rPr>
                        <a:t>萬元</a:t>
                      </a:r>
                      <a:endParaRPr lang="zh-TW" sz="20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P11</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1857296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4914" y="580388"/>
            <a:ext cx="7632848" cy="2246769"/>
          </a:xfrm>
          <a:prstGeom prst="rect">
            <a:avLst/>
          </a:prstGeom>
        </p:spPr>
        <p:txBody>
          <a:bodyPr wrap="square">
            <a:spAutoFit/>
          </a:bodyPr>
          <a:lstStyle/>
          <a:p>
            <a:r>
              <a:rPr lang="zh-TW" altLang="zh-TW" sz="2000" b="1" dirty="0">
                <a:solidFill>
                  <a:srgbClr val="660066"/>
                </a:solidFill>
              </a:rPr>
              <a:t>註</a:t>
            </a:r>
            <a:r>
              <a:rPr lang="en-US" altLang="zh-TW" sz="2000" b="1" dirty="0">
                <a:solidFill>
                  <a:srgbClr val="660066"/>
                </a:solidFill>
              </a:rPr>
              <a:t>1</a:t>
            </a:r>
            <a:r>
              <a:rPr lang="zh-TW" altLang="zh-TW" sz="2000" b="1" dirty="0">
                <a:solidFill>
                  <a:srgbClr val="660066"/>
                </a:solidFill>
              </a:rPr>
              <a:t>：表列調整項目之影響戶數相互間有重疊現象，估計受影響戶數約占</a:t>
            </a:r>
            <a:r>
              <a:rPr lang="en-US" altLang="zh-TW" sz="2000" b="1" dirty="0">
                <a:solidFill>
                  <a:srgbClr val="660066"/>
                </a:solidFill>
              </a:rPr>
              <a:t>104 </a:t>
            </a:r>
            <a:r>
              <a:rPr lang="zh-TW" altLang="zh-TW" sz="2000" b="1" dirty="0">
                <a:solidFill>
                  <a:srgbClr val="660066"/>
                </a:solidFill>
              </a:rPr>
              <a:t>年開徵查</a:t>
            </a:r>
          </a:p>
          <a:p>
            <a:r>
              <a:rPr lang="zh-TW" altLang="zh-TW" sz="2000" b="1" dirty="0">
                <a:solidFill>
                  <a:srgbClr val="660066"/>
                </a:solidFill>
              </a:rPr>
              <a:t>定戶數</a:t>
            </a:r>
            <a:r>
              <a:rPr lang="en-US" altLang="zh-TW" sz="2000" b="1" dirty="0">
                <a:solidFill>
                  <a:srgbClr val="660066"/>
                </a:solidFill>
              </a:rPr>
              <a:t>(118 </a:t>
            </a:r>
            <a:r>
              <a:rPr lang="zh-TW" altLang="zh-TW" sz="2000" b="1" dirty="0">
                <a:solidFill>
                  <a:srgbClr val="660066"/>
                </a:solidFill>
              </a:rPr>
              <a:t>萬戶</a:t>
            </a:r>
            <a:r>
              <a:rPr lang="en-US" altLang="zh-TW" sz="2000" b="1" dirty="0">
                <a:solidFill>
                  <a:srgbClr val="660066"/>
                </a:solidFill>
              </a:rPr>
              <a:t>)13%</a:t>
            </a:r>
            <a:r>
              <a:rPr lang="zh-TW" altLang="zh-TW" sz="2000" b="1" dirty="0">
                <a:solidFill>
                  <a:srgbClr val="660066"/>
                </a:solidFill>
              </a:rPr>
              <a:t>左右，其餘</a:t>
            </a:r>
            <a:r>
              <a:rPr lang="en-US" altLang="zh-TW" sz="2000" b="1" dirty="0">
                <a:solidFill>
                  <a:srgbClr val="660066"/>
                </a:solidFill>
              </a:rPr>
              <a:t>87%</a:t>
            </a:r>
            <a:r>
              <a:rPr lang="zh-TW" altLang="zh-TW" sz="2000" b="1" dirty="0">
                <a:solidFill>
                  <a:srgbClr val="660066"/>
                </a:solidFill>
              </a:rPr>
              <a:t>房屋將因折舊而減少稅負。</a:t>
            </a:r>
          </a:p>
          <a:p>
            <a:r>
              <a:rPr lang="zh-TW" altLang="zh-TW" sz="2000" b="1" dirty="0">
                <a:solidFill>
                  <a:srgbClr val="660066"/>
                </a:solidFill>
              </a:rPr>
              <a:t>註</a:t>
            </a:r>
            <a:r>
              <a:rPr lang="en-US" altLang="zh-TW" sz="2000" b="1" dirty="0">
                <a:solidFill>
                  <a:srgbClr val="660066"/>
                </a:solidFill>
              </a:rPr>
              <a:t>2</a:t>
            </a:r>
            <a:r>
              <a:rPr lang="zh-TW" altLang="zh-TW" sz="2000" b="1" dirty="0">
                <a:solidFill>
                  <a:srgbClr val="660066"/>
                </a:solidFill>
              </a:rPr>
              <a:t>：影響比例</a:t>
            </a:r>
            <a:r>
              <a:rPr lang="en-US" altLang="zh-TW" sz="2000" b="1" dirty="0">
                <a:solidFill>
                  <a:srgbClr val="660066"/>
                </a:solidFill>
              </a:rPr>
              <a:t>=</a:t>
            </a:r>
            <a:r>
              <a:rPr lang="zh-TW" altLang="zh-TW" sz="2000" b="1" dirty="0">
                <a:solidFill>
                  <a:srgbClr val="660066"/>
                </a:solidFill>
              </a:rPr>
              <a:t>影響戶數</a:t>
            </a:r>
            <a:r>
              <a:rPr lang="en-US" altLang="zh-TW" sz="2000" b="1" dirty="0">
                <a:solidFill>
                  <a:srgbClr val="660066"/>
                </a:solidFill>
              </a:rPr>
              <a:t>/104 </a:t>
            </a:r>
            <a:r>
              <a:rPr lang="zh-TW" altLang="zh-TW" sz="2000" b="1" dirty="0">
                <a:solidFill>
                  <a:srgbClr val="660066"/>
                </a:solidFill>
              </a:rPr>
              <a:t>年開徵查定戶數</a:t>
            </a:r>
            <a:r>
              <a:rPr lang="en-US" altLang="zh-TW" sz="2000" b="1" dirty="0">
                <a:solidFill>
                  <a:srgbClr val="660066"/>
                </a:solidFill>
              </a:rPr>
              <a:t>118 </a:t>
            </a:r>
            <a:r>
              <a:rPr lang="zh-TW" altLang="zh-TW" sz="2000" b="1" dirty="0">
                <a:solidFill>
                  <a:srgbClr val="660066"/>
                </a:solidFill>
              </a:rPr>
              <a:t>萬戶。</a:t>
            </a:r>
          </a:p>
          <a:p>
            <a:r>
              <a:rPr lang="zh-TW" altLang="zh-TW" sz="2000" b="1" dirty="0">
                <a:solidFill>
                  <a:srgbClr val="660066"/>
                </a:solidFill>
              </a:rPr>
              <a:t>註</a:t>
            </a:r>
            <a:r>
              <a:rPr lang="en-US" altLang="zh-TW" sz="2000" b="1" dirty="0">
                <a:solidFill>
                  <a:srgbClr val="660066"/>
                </a:solidFill>
              </a:rPr>
              <a:t>3</a:t>
            </a:r>
            <a:r>
              <a:rPr lang="zh-TW" altLang="zh-TW" sz="2000" b="1" dirty="0">
                <a:solidFill>
                  <a:srgbClr val="660066"/>
                </a:solidFill>
              </a:rPr>
              <a:t>：臺北市稅基及稅率調整</a:t>
            </a:r>
            <a:r>
              <a:rPr lang="en-US" altLang="zh-TW" sz="2000" b="1" dirty="0">
                <a:solidFill>
                  <a:srgbClr val="660066"/>
                </a:solidFill>
              </a:rPr>
              <a:t>104 </a:t>
            </a:r>
            <a:r>
              <a:rPr lang="zh-TW" altLang="zh-TW" sz="2000" b="1" dirty="0">
                <a:solidFill>
                  <a:srgbClr val="660066"/>
                </a:solidFill>
              </a:rPr>
              <a:t>年合計增加稅收約</a:t>
            </a:r>
            <a:r>
              <a:rPr lang="en-US" altLang="zh-TW" sz="2000" b="1" dirty="0">
                <a:solidFill>
                  <a:srgbClr val="660066"/>
                </a:solidFill>
              </a:rPr>
              <a:t>18 </a:t>
            </a:r>
            <a:r>
              <a:rPr lang="zh-TW" altLang="zh-TW" sz="2000" b="1" dirty="0">
                <a:solidFill>
                  <a:srgbClr val="660066"/>
                </a:solidFill>
              </a:rPr>
              <a:t>億元。</a:t>
            </a:r>
          </a:p>
          <a:p>
            <a:r>
              <a:rPr lang="zh-TW" altLang="zh-TW" sz="2000" b="1" dirty="0">
                <a:solidFill>
                  <a:srgbClr val="660066"/>
                </a:solidFill>
              </a:rPr>
              <a:t>註</a:t>
            </a:r>
            <a:r>
              <a:rPr lang="en-US" altLang="zh-TW" sz="2000" b="1" dirty="0">
                <a:solidFill>
                  <a:srgbClr val="660066"/>
                </a:solidFill>
              </a:rPr>
              <a:t>4</a:t>
            </a:r>
            <a:r>
              <a:rPr lang="zh-TW" altLang="zh-TW" sz="2000" b="1" dirty="0">
                <a:solidFill>
                  <a:srgbClr val="660066"/>
                </a:solidFill>
              </a:rPr>
              <a:t>：路段率調整每戶稅額平均增加</a:t>
            </a:r>
            <a:r>
              <a:rPr lang="en-US" altLang="zh-TW" sz="2000" b="1" dirty="0">
                <a:solidFill>
                  <a:srgbClr val="660066"/>
                </a:solidFill>
              </a:rPr>
              <a:t>9%</a:t>
            </a:r>
            <a:r>
              <a:rPr lang="zh-TW" altLang="zh-TW" sz="2000" b="1" dirty="0">
                <a:solidFill>
                  <a:srgbClr val="660066"/>
                </a:solidFill>
              </a:rPr>
              <a:t>，亦即原繳房屋稅每</a:t>
            </a:r>
            <a:r>
              <a:rPr lang="en-US" altLang="zh-TW" sz="2000" b="1" dirty="0">
                <a:solidFill>
                  <a:srgbClr val="660066"/>
                </a:solidFill>
              </a:rPr>
              <a:t>1 </a:t>
            </a:r>
            <a:r>
              <a:rPr lang="zh-TW" altLang="zh-TW" sz="2000" b="1" dirty="0">
                <a:solidFill>
                  <a:srgbClr val="660066"/>
                </a:solidFill>
              </a:rPr>
              <a:t>千元增加</a:t>
            </a:r>
            <a:r>
              <a:rPr lang="en-US" altLang="zh-TW" sz="2000" b="1" dirty="0">
                <a:solidFill>
                  <a:srgbClr val="660066"/>
                </a:solidFill>
              </a:rPr>
              <a:t>90 </a:t>
            </a:r>
            <a:r>
              <a:rPr lang="zh-TW" altLang="zh-TW" sz="2000" b="1" dirty="0">
                <a:solidFill>
                  <a:srgbClr val="660066"/>
                </a:solidFill>
              </a:rPr>
              <a:t>元。</a:t>
            </a:r>
          </a:p>
        </p:txBody>
      </p:sp>
      <p:sp>
        <p:nvSpPr>
          <p:cNvPr id="3" name="矩形 2"/>
          <p:cNvSpPr/>
          <p:nvPr/>
        </p:nvSpPr>
        <p:spPr>
          <a:xfrm>
            <a:off x="688406" y="2827157"/>
            <a:ext cx="7848872" cy="3816429"/>
          </a:xfrm>
          <a:prstGeom prst="rect">
            <a:avLst/>
          </a:prstGeom>
        </p:spPr>
        <p:txBody>
          <a:bodyPr wrap="square">
            <a:spAutoFit/>
          </a:bodyPr>
          <a:lstStyle/>
          <a:p>
            <a:r>
              <a:rPr lang="zh-TW" altLang="en-US" sz="2200" b="1" dirty="0" smtClean="0">
                <a:solidFill>
                  <a:srgbClr val="FF0000"/>
                </a:solidFill>
                <a:latin typeface="標楷體" panose="03000509000000000000" pitchFamily="65" charset="-120"/>
                <a:ea typeface="標楷體" panose="03000509000000000000" pitchFamily="65" charset="-120"/>
              </a:rPr>
              <a:t>四、結論</a:t>
            </a:r>
          </a:p>
          <a:p>
            <a:r>
              <a:rPr lang="zh-TW" altLang="en-US" sz="2200" b="1" dirty="0" smtClean="0">
                <a:solidFill>
                  <a:srgbClr val="993300"/>
                </a:solidFill>
                <a:latin typeface="標楷體" panose="03000509000000000000" pitchFamily="65" charset="-120"/>
                <a:ea typeface="標楷體" panose="03000509000000000000" pitchFamily="65" charset="-120"/>
              </a:rPr>
              <a:t>本市</a:t>
            </a:r>
            <a:r>
              <a:rPr lang="en-US" altLang="zh-TW" sz="2200" b="1" dirty="0" smtClean="0">
                <a:solidFill>
                  <a:srgbClr val="993300"/>
                </a:solidFill>
                <a:latin typeface="標楷體" panose="03000509000000000000" pitchFamily="65" charset="-120"/>
                <a:ea typeface="標楷體" panose="03000509000000000000" pitchFamily="65" charset="-120"/>
              </a:rPr>
              <a:t>103</a:t>
            </a:r>
            <a:r>
              <a:rPr lang="zh-TW" altLang="en-US" sz="2200" b="1" dirty="0" smtClean="0">
                <a:solidFill>
                  <a:srgbClr val="993300"/>
                </a:solidFill>
                <a:latin typeface="標楷體" panose="03000509000000000000" pitchFamily="65" charset="-120"/>
                <a:ea typeface="標楷體" panose="03000509000000000000" pitchFamily="65" charset="-120"/>
              </a:rPr>
              <a:t>年</a:t>
            </a:r>
            <a:r>
              <a:rPr lang="en-US" altLang="zh-TW" sz="2200" b="1" dirty="0" smtClean="0">
                <a:solidFill>
                  <a:srgbClr val="993300"/>
                </a:solidFill>
                <a:latin typeface="標楷體" panose="03000509000000000000" pitchFamily="65" charset="-120"/>
                <a:ea typeface="標楷體" panose="03000509000000000000" pitchFamily="65" charset="-120"/>
              </a:rPr>
              <a:t>6</a:t>
            </a:r>
            <a:r>
              <a:rPr lang="zh-TW" altLang="en-US" sz="2200" b="1" dirty="0" smtClean="0">
                <a:solidFill>
                  <a:srgbClr val="993300"/>
                </a:solidFill>
                <a:latin typeface="標楷體" panose="03000509000000000000" pitchFamily="65" charset="-120"/>
                <a:ea typeface="標楷體" panose="03000509000000000000" pitchFamily="65" charset="-120"/>
              </a:rPr>
              <a:t>月以前核認之高級住宅，因仍適用舊標準單價，並不會因標準單價調高而增加其房屋稅，如為</a:t>
            </a:r>
            <a:r>
              <a:rPr lang="en-US" altLang="zh-TW" sz="2200" b="1" dirty="0" smtClean="0">
                <a:solidFill>
                  <a:srgbClr val="993300"/>
                </a:solidFill>
                <a:latin typeface="標楷體" panose="03000509000000000000" pitchFamily="65" charset="-120"/>
                <a:ea typeface="標楷體" panose="03000509000000000000" pitchFamily="65" charset="-120"/>
              </a:rPr>
              <a:t>103</a:t>
            </a:r>
            <a:r>
              <a:rPr lang="zh-TW" altLang="en-US" sz="2200" b="1" dirty="0" smtClean="0">
                <a:solidFill>
                  <a:srgbClr val="993300"/>
                </a:solidFill>
                <a:latin typeface="標楷體" panose="03000509000000000000" pitchFamily="65" charset="-120"/>
                <a:ea typeface="標楷體" panose="03000509000000000000" pitchFamily="65" charset="-120"/>
              </a:rPr>
              <a:t>年</a:t>
            </a:r>
            <a:r>
              <a:rPr lang="en-US" altLang="zh-TW" sz="2200" b="1" dirty="0" smtClean="0">
                <a:solidFill>
                  <a:srgbClr val="993300"/>
                </a:solidFill>
                <a:latin typeface="標楷體" panose="03000509000000000000" pitchFamily="65" charset="-120"/>
                <a:ea typeface="標楷體" panose="03000509000000000000" pitchFamily="65" charset="-120"/>
              </a:rPr>
              <a:t>7</a:t>
            </a:r>
            <a:r>
              <a:rPr lang="zh-TW" altLang="en-US" sz="2200" b="1" dirty="0" smtClean="0">
                <a:solidFill>
                  <a:srgbClr val="993300"/>
                </a:solidFill>
                <a:latin typeface="標楷體" panose="03000509000000000000" pitchFamily="65" charset="-120"/>
                <a:ea typeface="標楷體" panose="03000509000000000000" pitchFamily="65" charset="-120"/>
              </a:rPr>
              <a:t>月以後核發使用執照之新建案經審認為高級住宅者，則因按新標準單價評定房屋現值，與同等級適用舊標準單價之高級住宅相較，房屋稅約增加</a:t>
            </a:r>
            <a:r>
              <a:rPr lang="en-US" altLang="zh-TW" sz="2200" b="1" dirty="0" smtClean="0">
                <a:solidFill>
                  <a:srgbClr val="993300"/>
                </a:solidFill>
                <a:latin typeface="標楷體" panose="03000509000000000000" pitchFamily="65" charset="-120"/>
                <a:ea typeface="標楷體" panose="03000509000000000000" pitchFamily="65" charset="-120"/>
              </a:rPr>
              <a:t>1</a:t>
            </a:r>
            <a:r>
              <a:rPr lang="zh-TW" altLang="en-US" sz="2200" b="1" dirty="0" smtClean="0">
                <a:solidFill>
                  <a:srgbClr val="993300"/>
                </a:solidFill>
                <a:latin typeface="標楷體" panose="03000509000000000000" pitchFamily="65" charset="-120"/>
                <a:ea typeface="標楷體" panose="03000509000000000000" pitchFamily="65" charset="-120"/>
              </a:rPr>
              <a:t>至</a:t>
            </a:r>
            <a:r>
              <a:rPr lang="en-US" altLang="zh-TW" sz="2200" b="1" dirty="0" smtClean="0">
                <a:solidFill>
                  <a:srgbClr val="993300"/>
                </a:solidFill>
                <a:latin typeface="標楷體" panose="03000509000000000000" pitchFamily="65" charset="-120"/>
                <a:ea typeface="標楷體" panose="03000509000000000000" pitchFamily="65" charset="-120"/>
              </a:rPr>
              <a:t>3</a:t>
            </a:r>
            <a:r>
              <a:rPr lang="zh-TW" altLang="en-US" sz="2200" b="1" dirty="0" smtClean="0">
                <a:solidFill>
                  <a:srgbClr val="993300"/>
                </a:solidFill>
                <a:latin typeface="標楷體" panose="03000509000000000000" pitchFamily="65" charset="-120"/>
                <a:ea typeface="標楷體" panose="03000509000000000000" pitchFamily="65" charset="-120"/>
              </a:rPr>
              <a:t>倍。以截至</a:t>
            </a:r>
            <a:r>
              <a:rPr lang="en-US" altLang="zh-TW" sz="2200" b="1" dirty="0" smtClean="0">
                <a:solidFill>
                  <a:srgbClr val="993300"/>
                </a:solidFill>
                <a:latin typeface="標楷體" panose="03000509000000000000" pitchFamily="65" charset="-120"/>
                <a:ea typeface="標楷體" panose="03000509000000000000" pitchFamily="65" charset="-120"/>
              </a:rPr>
              <a:t>104</a:t>
            </a:r>
            <a:r>
              <a:rPr lang="zh-TW" altLang="en-US" sz="2200" b="1" dirty="0" smtClean="0">
                <a:solidFill>
                  <a:srgbClr val="993300"/>
                </a:solidFill>
                <a:latin typeface="標楷體" panose="03000509000000000000" pitchFamily="65" charset="-120"/>
                <a:ea typeface="標楷體" panose="03000509000000000000" pitchFamily="65" charset="-120"/>
              </a:rPr>
              <a:t>年</a:t>
            </a:r>
            <a:r>
              <a:rPr lang="en-US" altLang="zh-TW" sz="2200" b="1" dirty="0" smtClean="0">
                <a:solidFill>
                  <a:srgbClr val="993300"/>
                </a:solidFill>
                <a:latin typeface="標楷體" panose="03000509000000000000" pitchFamily="65" charset="-120"/>
                <a:ea typeface="標楷體" panose="03000509000000000000" pitchFamily="65" charset="-120"/>
              </a:rPr>
              <a:t>3</a:t>
            </a:r>
            <a:r>
              <a:rPr lang="zh-TW" altLang="en-US" sz="2200" b="1" dirty="0" smtClean="0">
                <a:solidFill>
                  <a:srgbClr val="993300"/>
                </a:solidFill>
                <a:latin typeface="標楷體" panose="03000509000000000000" pitchFamily="65" charset="-120"/>
                <a:ea typeface="標楷體" panose="03000509000000000000" pitchFamily="65" charset="-120"/>
              </a:rPr>
              <a:t>月</a:t>
            </a:r>
            <a:r>
              <a:rPr lang="en-US" altLang="zh-TW" sz="2200" b="1" dirty="0" smtClean="0">
                <a:solidFill>
                  <a:srgbClr val="993300"/>
                </a:solidFill>
                <a:latin typeface="標楷體" panose="03000509000000000000" pitchFamily="65" charset="-120"/>
                <a:ea typeface="標楷體" panose="03000509000000000000" pitchFamily="65" charset="-120"/>
              </a:rPr>
              <a:t>31</a:t>
            </a:r>
            <a:r>
              <a:rPr lang="zh-TW" altLang="en-US" sz="2200" b="1" dirty="0" smtClean="0">
                <a:solidFill>
                  <a:srgbClr val="993300"/>
                </a:solidFill>
                <a:latin typeface="標楷體" panose="03000509000000000000" pitchFamily="65" charset="-120"/>
                <a:ea typeface="標楷體" panose="03000509000000000000" pitchFamily="65" charset="-120"/>
              </a:rPr>
              <a:t>日止設籍之新建高級住宅</a:t>
            </a:r>
            <a:r>
              <a:rPr lang="en-US" altLang="zh-TW" sz="2200" b="1" dirty="0" smtClean="0">
                <a:solidFill>
                  <a:srgbClr val="993300"/>
                </a:solidFill>
                <a:latin typeface="標楷體" panose="03000509000000000000" pitchFamily="65" charset="-120"/>
                <a:ea typeface="標楷體" panose="03000509000000000000" pitchFamily="65" charset="-120"/>
              </a:rPr>
              <a:t>523</a:t>
            </a:r>
            <a:r>
              <a:rPr lang="zh-TW" altLang="en-US" sz="2200" b="1" dirty="0" smtClean="0">
                <a:solidFill>
                  <a:srgbClr val="993300"/>
                </a:solidFill>
                <a:latin typeface="標楷體" panose="03000509000000000000" pitchFamily="65" charset="-120"/>
                <a:ea typeface="標楷體" panose="03000509000000000000" pitchFamily="65" charset="-120"/>
              </a:rPr>
              <a:t>戶所應負擔房屋稅額分析，如適用自住用</a:t>
            </a:r>
            <a:r>
              <a:rPr lang="en-US" altLang="zh-TW" sz="2200" b="1" dirty="0" smtClean="0">
                <a:solidFill>
                  <a:srgbClr val="993300"/>
                </a:solidFill>
                <a:latin typeface="標楷體" panose="03000509000000000000" pitchFamily="65" charset="-120"/>
                <a:ea typeface="標楷體" panose="03000509000000000000" pitchFamily="65" charset="-120"/>
              </a:rPr>
              <a:t>1.2%</a:t>
            </a:r>
            <a:r>
              <a:rPr lang="zh-TW" altLang="en-US" sz="2200" b="1" dirty="0" smtClean="0">
                <a:solidFill>
                  <a:srgbClr val="993300"/>
                </a:solidFill>
                <a:latin typeface="標楷體" panose="03000509000000000000" pitchFamily="65" charset="-120"/>
                <a:ea typeface="標楷體" panose="03000509000000000000" pitchFamily="65" charset="-120"/>
              </a:rPr>
              <a:t>調整項目稅率計算，</a:t>
            </a:r>
            <a:r>
              <a:rPr lang="en-US" altLang="zh-TW" sz="2200" b="1" dirty="0" smtClean="0">
                <a:solidFill>
                  <a:srgbClr val="993300"/>
                </a:solidFill>
                <a:latin typeface="標楷體" panose="03000509000000000000" pitchFamily="65" charset="-120"/>
                <a:ea typeface="標楷體" panose="03000509000000000000" pitchFamily="65" charset="-120"/>
              </a:rPr>
              <a:t>104</a:t>
            </a:r>
            <a:r>
              <a:rPr lang="zh-TW" altLang="en-US" sz="2200" b="1" dirty="0" smtClean="0">
                <a:solidFill>
                  <a:srgbClr val="993300"/>
                </a:solidFill>
                <a:latin typeface="標楷體" panose="03000509000000000000" pitchFamily="65" charset="-120"/>
                <a:ea typeface="標楷體" panose="03000509000000000000" pitchFamily="65" charset="-120"/>
              </a:rPr>
              <a:t>年房屋稅額最多為</a:t>
            </a:r>
            <a:r>
              <a:rPr lang="en-US" altLang="zh-TW" sz="2200" b="1" dirty="0" smtClean="0">
                <a:solidFill>
                  <a:srgbClr val="993300"/>
                </a:solidFill>
                <a:latin typeface="標楷體" panose="03000509000000000000" pitchFamily="65" charset="-120"/>
                <a:ea typeface="標楷體" panose="03000509000000000000" pitchFamily="65" charset="-120"/>
              </a:rPr>
              <a:t>129</a:t>
            </a:r>
            <a:r>
              <a:rPr lang="zh-TW" altLang="en-US" sz="2200" b="1" dirty="0" smtClean="0">
                <a:solidFill>
                  <a:srgbClr val="993300"/>
                </a:solidFill>
                <a:latin typeface="標楷體" panose="03000509000000000000" pitchFamily="65" charset="-120"/>
                <a:ea typeface="標楷體" panose="03000509000000000000" pitchFamily="65" charset="-120"/>
              </a:rPr>
              <a:t>萬餘元，惟如持有</a:t>
            </a:r>
            <a:r>
              <a:rPr lang="en-US" altLang="zh-TW" sz="2200" b="1" dirty="0" smtClean="0">
                <a:solidFill>
                  <a:srgbClr val="993300"/>
                </a:solidFill>
                <a:latin typeface="標楷體" panose="03000509000000000000" pitchFamily="65" charset="-120"/>
                <a:ea typeface="標楷體" panose="03000509000000000000" pitchFamily="65" charset="-120"/>
              </a:rPr>
              <a:t>3</a:t>
            </a:r>
            <a:r>
              <a:rPr lang="zh-TW" altLang="en-US" sz="2200" b="1" dirty="0" smtClean="0">
                <a:solidFill>
                  <a:srgbClr val="993300"/>
                </a:solidFill>
                <a:latin typeface="標楷體" panose="03000509000000000000" pitchFamily="65" charset="-120"/>
                <a:ea typeface="標楷體" panose="03000509000000000000" pitchFamily="65" charset="-120"/>
              </a:rPr>
              <a:t>戶以上之非自住高級住宅，適用</a:t>
            </a:r>
            <a:r>
              <a:rPr lang="en-US" altLang="zh-TW" sz="2200" b="1" dirty="0" smtClean="0">
                <a:solidFill>
                  <a:srgbClr val="993300"/>
                </a:solidFill>
                <a:latin typeface="標楷體" panose="03000509000000000000" pitchFamily="65" charset="-120"/>
                <a:ea typeface="標楷體" panose="03000509000000000000" pitchFamily="65" charset="-120"/>
              </a:rPr>
              <a:t>3.6%</a:t>
            </a:r>
            <a:r>
              <a:rPr lang="zh-TW" altLang="en-US" sz="2200" b="1" dirty="0" smtClean="0">
                <a:solidFill>
                  <a:srgbClr val="993300"/>
                </a:solidFill>
                <a:latin typeface="標楷體" panose="03000509000000000000" pitchFamily="65" charset="-120"/>
                <a:ea typeface="標楷體" panose="03000509000000000000" pitchFamily="65" charset="-120"/>
              </a:rPr>
              <a:t>稅率，其房屋稅將再增加</a:t>
            </a:r>
            <a:r>
              <a:rPr lang="en-US" altLang="zh-TW" sz="2200" b="1" dirty="0" smtClean="0">
                <a:solidFill>
                  <a:srgbClr val="993300"/>
                </a:solidFill>
                <a:latin typeface="標楷體" panose="03000509000000000000" pitchFamily="65" charset="-120"/>
                <a:ea typeface="標楷體" panose="03000509000000000000" pitchFamily="65" charset="-120"/>
              </a:rPr>
              <a:t>2</a:t>
            </a:r>
            <a:r>
              <a:rPr lang="zh-TW" altLang="en-US" sz="2200" b="1" dirty="0" smtClean="0">
                <a:solidFill>
                  <a:srgbClr val="993300"/>
                </a:solidFill>
                <a:latin typeface="標楷體" panose="03000509000000000000" pitchFamily="65" charset="-120"/>
                <a:ea typeface="標楷體" panose="03000509000000000000" pitchFamily="65" charset="-120"/>
              </a:rPr>
              <a:t>倍。</a:t>
            </a:r>
          </a:p>
          <a:p>
            <a:r>
              <a:rPr lang="zh-TW" altLang="en-US" sz="2200" b="1" dirty="0" smtClean="0">
                <a:solidFill>
                  <a:srgbClr val="CC00FF"/>
                </a:solidFill>
                <a:latin typeface="標楷體" panose="03000509000000000000" pitchFamily="65" charset="-120"/>
                <a:ea typeface="標楷體" panose="03000509000000000000" pitchFamily="65" charset="-120"/>
              </a:rPr>
              <a:t>是就以上之稅基及稅率調整，房屋稅會大幅增加者，為去</a:t>
            </a:r>
            <a:r>
              <a:rPr lang="en-US" altLang="zh-TW" sz="2200" b="1" dirty="0" smtClean="0">
                <a:solidFill>
                  <a:srgbClr val="CC00FF"/>
                </a:solidFill>
                <a:latin typeface="標楷體" panose="03000509000000000000" pitchFamily="65" charset="-120"/>
                <a:ea typeface="標楷體" panose="03000509000000000000" pitchFamily="65" charset="-120"/>
              </a:rPr>
              <a:t>(103)</a:t>
            </a:r>
            <a:r>
              <a:rPr lang="zh-TW" altLang="en-US" sz="2200" b="1" dirty="0" smtClean="0">
                <a:solidFill>
                  <a:srgbClr val="CC00FF"/>
                </a:solidFill>
                <a:latin typeface="標楷體" panose="03000509000000000000" pitchFamily="65" charset="-120"/>
                <a:ea typeface="標楷體" panose="03000509000000000000" pitchFamily="65" charset="-120"/>
              </a:rPr>
              <a:t>年</a:t>
            </a:r>
            <a:r>
              <a:rPr lang="en-US" altLang="zh-TW" sz="2200" b="1" dirty="0" smtClean="0">
                <a:solidFill>
                  <a:srgbClr val="CC00FF"/>
                </a:solidFill>
                <a:latin typeface="標楷體" panose="03000509000000000000" pitchFamily="65" charset="-120"/>
                <a:ea typeface="標楷體" panose="03000509000000000000" pitchFamily="65" charset="-120"/>
              </a:rPr>
              <a:t>7</a:t>
            </a:r>
            <a:r>
              <a:rPr lang="zh-TW" altLang="en-US" sz="2200" b="1" dirty="0" smtClean="0">
                <a:solidFill>
                  <a:srgbClr val="CC00FF"/>
                </a:solidFill>
                <a:latin typeface="標楷體" panose="03000509000000000000" pitchFamily="65" charset="-120"/>
                <a:ea typeface="標楷體" panose="03000509000000000000" pitchFamily="65" charset="-120"/>
              </a:rPr>
              <a:t>月</a:t>
            </a:r>
            <a:r>
              <a:rPr lang="en-US" altLang="zh-TW" sz="2200" b="1" dirty="0" smtClean="0">
                <a:solidFill>
                  <a:srgbClr val="CC00FF"/>
                </a:solidFill>
                <a:latin typeface="標楷體" panose="03000509000000000000" pitchFamily="65" charset="-120"/>
                <a:ea typeface="標楷體" panose="03000509000000000000" pitchFamily="65" charset="-120"/>
              </a:rPr>
              <a:t>1</a:t>
            </a:r>
            <a:r>
              <a:rPr lang="zh-TW" altLang="en-US" sz="2200" b="1" dirty="0" smtClean="0">
                <a:solidFill>
                  <a:srgbClr val="CC00FF"/>
                </a:solidFill>
                <a:latin typeface="標楷體" panose="03000509000000000000" pitchFamily="65" charset="-120"/>
                <a:ea typeface="標楷體" panose="03000509000000000000" pitchFamily="65" charset="-120"/>
              </a:rPr>
              <a:t>日以後核發使用執照之高級住宅，同時不是自住使用，</a:t>
            </a:r>
            <a:endParaRPr lang="zh-TW" altLang="en-US" sz="2200" b="1" dirty="0">
              <a:latin typeface="標楷體" panose="03000509000000000000" pitchFamily="65" charset="-120"/>
              <a:ea typeface="標楷體" panose="03000509000000000000" pitchFamily="65" charset="-120"/>
            </a:endParaRPr>
          </a:p>
        </p:txBody>
      </p:sp>
      <p:sp>
        <p:nvSpPr>
          <p:cNvPr id="4"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P12</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1122942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404664"/>
            <a:ext cx="7848872" cy="5170646"/>
          </a:xfrm>
          <a:prstGeom prst="rect">
            <a:avLst/>
          </a:prstGeom>
        </p:spPr>
        <p:txBody>
          <a:bodyPr wrap="square">
            <a:spAutoFit/>
          </a:bodyPr>
          <a:lstStyle/>
          <a:p>
            <a:r>
              <a:rPr lang="zh-TW" altLang="en-US" sz="2200" b="1" dirty="0" smtClean="0">
                <a:solidFill>
                  <a:srgbClr val="CC00FF"/>
                </a:solidFill>
                <a:latin typeface="標楷體" panose="03000509000000000000" pitchFamily="65" charset="-120"/>
                <a:ea typeface="標楷體" panose="03000509000000000000" pitchFamily="65" charset="-120"/>
              </a:rPr>
              <a:t>而且持有非自住戶數在</a:t>
            </a:r>
            <a:r>
              <a:rPr lang="en-US" altLang="zh-TW" sz="2200" b="1" dirty="0" smtClean="0">
                <a:solidFill>
                  <a:srgbClr val="CC00FF"/>
                </a:solidFill>
                <a:latin typeface="標楷體" panose="03000509000000000000" pitchFamily="65" charset="-120"/>
                <a:ea typeface="標楷體" panose="03000509000000000000" pitchFamily="65" charset="-120"/>
              </a:rPr>
              <a:t>3</a:t>
            </a:r>
            <a:r>
              <a:rPr lang="zh-TW" altLang="en-US" sz="2200" b="1" dirty="0" smtClean="0">
                <a:solidFill>
                  <a:srgbClr val="CC00FF"/>
                </a:solidFill>
                <a:latin typeface="標楷體" panose="03000509000000000000" pitchFamily="65" charset="-120"/>
                <a:ea typeface="標楷體" panose="03000509000000000000" pitchFamily="65" charset="-120"/>
              </a:rPr>
              <a:t>戶以上適用</a:t>
            </a:r>
            <a:r>
              <a:rPr lang="en-US" altLang="zh-TW" sz="2200" b="1" dirty="0" smtClean="0">
                <a:solidFill>
                  <a:srgbClr val="CC00FF"/>
                </a:solidFill>
                <a:latin typeface="標楷體" panose="03000509000000000000" pitchFamily="65" charset="-120"/>
                <a:ea typeface="標楷體" panose="03000509000000000000" pitchFamily="65" charset="-120"/>
              </a:rPr>
              <a:t>3.6%</a:t>
            </a:r>
            <a:r>
              <a:rPr lang="zh-TW" altLang="en-US" sz="2200" b="1" dirty="0" smtClean="0">
                <a:solidFill>
                  <a:srgbClr val="CC00FF"/>
                </a:solidFill>
                <a:latin typeface="標楷體" panose="03000509000000000000" pitchFamily="65" charset="-120"/>
                <a:ea typeface="標楷體" panose="03000509000000000000" pitchFamily="65" charset="-120"/>
              </a:rPr>
              <a:t>稅率之房屋持有者。</a:t>
            </a:r>
          </a:p>
          <a:p>
            <a:r>
              <a:rPr lang="zh-TW" altLang="en-US" sz="2200" b="1" dirty="0" smtClean="0">
                <a:solidFill>
                  <a:srgbClr val="003300"/>
                </a:solidFill>
                <a:latin typeface="標楷體" panose="03000509000000000000" pitchFamily="65" charset="-120"/>
                <a:ea typeface="標楷體" panose="03000509000000000000" pitchFamily="65" charset="-120"/>
              </a:rPr>
              <a:t>至於去年</a:t>
            </a:r>
            <a:r>
              <a:rPr lang="en-US" altLang="zh-TW" sz="2200" b="1" dirty="0" smtClean="0">
                <a:solidFill>
                  <a:srgbClr val="003300"/>
                </a:solidFill>
                <a:latin typeface="標楷體" panose="03000509000000000000" pitchFamily="65" charset="-120"/>
                <a:ea typeface="標楷體" panose="03000509000000000000" pitchFamily="65" charset="-120"/>
              </a:rPr>
              <a:t>7</a:t>
            </a:r>
            <a:r>
              <a:rPr lang="zh-TW" altLang="en-US" sz="2200" b="1" dirty="0" smtClean="0">
                <a:solidFill>
                  <a:srgbClr val="003300"/>
                </a:solidFill>
                <a:latin typeface="標楷體" panose="03000509000000000000" pitchFamily="65" charset="-120"/>
                <a:ea typeface="標楷體" panose="03000509000000000000" pitchFamily="65" charset="-120"/>
              </a:rPr>
              <a:t>月</a:t>
            </a:r>
            <a:r>
              <a:rPr lang="en-US" altLang="zh-TW" sz="2200" b="1" dirty="0" smtClean="0">
                <a:solidFill>
                  <a:srgbClr val="003300"/>
                </a:solidFill>
                <a:latin typeface="標楷體" panose="03000509000000000000" pitchFamily="65" charset="-120"/>
                <a:ea typeface="標楷體" panose="03000509000000000000" pitchFamily="65" charset="-120"/>
              </a:rPr>
              <a:t>1</a:t>
            </a:r>
            <a:r>
              <a:rPr lang="zh-TW" altLang="en-US" sz="2200" b="1" dirty="0" smtClean="0">
                <a:solidFill>
                  <a:srgbClr val="003300"/>
                </a:solidFill>
                <a:latin typeface="標楷體" panose="03000509000000000000" pitchFamily="65" charset="-120"/>
                <a:ea typeface="標楷體" panose="03000509000000000000" pitchFamily="65" charset="-120"/>
              </a:rPr>
              <a:t>日以前取得使用執照並做自住使用之一般房屋，則其稅額並無影響。檢附房屋評定現值之計算方式及針對本市房屋於</a:t>
            </a:r>
            <a:r>
              <a:rPr lang="en-US" altLang="zh-TW" sz="2200" b="1" dirty="0" smtClean="0">
                <a:solidFill>
                  <a:srgbClr val="003300"/>
                </a:solidFill>
                <a:latin typeface="標楷體" panose="03000509000000000000" pitchFamily="65" charset="-120"/>
                <a:ea typeface="標楷體" panose="03000509000000000000" pitchFamily="65" charset="-120"/>
              </a:rPr>
              <a:t>103</a:t>
            </a:r>
            <a:r>
              <a:rPr lang="zh-TW" altLang="en-US" sz="2200" b="1" dirty="0" smtClean="0">
                <a:solidFill>
                  <a:srgbClr val="003300"/>
                </a:solidFill>
                <a:latin typeface="標楷體" panose="03000509000000000000" pitchFamily="65" charset="-120"/>
                <a:ea typeface="標楷體" panose="03000509000000000000" pitchFamily="65" charset="-120"/>
              </a:rPr>
              <a:t>年</a:t>
            </a:r>
            <a:r>
              <a:rPr lang="en-US" altLang="zh-TW" sz="2200" b="1" dirty="0" smtClean="0">
                <a:solidFill>
                  <a:srgbClr val="003300"/>
                </a:solidFill>
                <a:latin typeface="標楷體" panose="03000509000000000000" pitchFamily="65" charset="-120"/>
                <a:ea typeface="標楷體" panose="03000509000000000000" pitchFamily="65" charset="-120"/>
              </a:rPr>
              <a:t>7</a:t>
            </a:r>
            <a:r>
              <a:rPr lang="zh-TW" altLang="en-US" sz="2200" b="1" dirty="0" smtClean="0">
                <a:solidFill>
                  <a:srgbClr val="003300"/>
                </a:solidFill>
                <a:latin typeface="標楷體" panose="03000509000000000000" pitchFamily="65" charset="-120"/>
                <a:ea typeface="標楷體" panose="03000509000000000000" pitchFamily="65" charset="-120"/>
              </a:rPr>
              <a:t>月</a:t>
            </a:r>
            <a:r>
              <a:rPr lang="en-US" altLang="zh-TW" sz="2200" b="1" dirty="0" smtClean="0">
                <a:solidFill>
                  <a:srgbClr val="003300"/>
                </a:solidFill>
                <a:latin typeface="標楷體" panose="03000509000000000000" pitchFamily="65" charset="-120"/>
                <a:ea typeface="標楷體" panose="03000509000000000000" pitchFamily="65" charset="-120"/>
              </a:rPr>
              <a:t>1</a:t>
            </a:r>
            <a:r>
              <a:rPr lang="zh-TW" altLang="en-US" sz="2200" b="1" dirty="0" smtClean="0">
                <a:solidFill>
                  <a:srgbClr val="003300"/>
                </a:solidFill>
                <a:latin typeface="標楷體" panose="03000509000000000000" pitchFamily="65" charset="-120"/>
                <a:ea typeface="標楷體" panose="03000509000000000000" pitchFamily="65" charset="-120"/>
              </a:rPr>
              <a:t>日前、後興建完成之房屋稅額漲幅舉例說明，如附件、本市房屋適用新標準單價稅額影響評估</a:t>
            </a:r>
            <a:r>
              <a:rPr lang="en-US" altLang="zh-TW" sz="2200" b="1" dirty="0" smtClean="0">
                <a:solidFill>
                  <a:srgbClr val="003300"/>
                </a:solidFill>
                <a:latin typeface="標楷體" panose="03000509000000000000" pitchFamily="65" charset="-120"/>
                <a:ea typeface="標楷體" panose="03000509000000000000" pitchFamily="65" charset="-120"/>
              </a:rPr>
              <a:t>(</a:t>
            </a:r>
            <a:r>
              <a:rPr lang="zh-TW" altLang="en-US" sz="2200" b="1" dirty="0" smtClean="0">
                <a:solidFill>
                  <a:srgbClr val="003300"/>
                </a:solidFill>
                <a:latin typeface="標楷體" panose="03000509000000000000" pitchFamily="65" charset="-120"/>
                <a:ea typeface="標楷體" panose="03000509000000000000" pitchFamily="65" charset="-120"/>
              </a:rPr>
              <a:t>高級住宅及一般房屋</a:t>
            </a:r>
            <a:r>
              <a:rPr lang="en-US" altLang="zh-TW" sz="2200" b="1" dirty="0" smtClean="0">
                <a:solidFill>
                  <a:srgbClr val="003300"/>
                </a:solidFill>
                <a:latin typeface="標楷體" panose="03000509000000000000" pitchFamily="65" charset="-120"/>
                <a:ea typeface="標楷體" panose="03000509000000000000" pitchFamily="65" charset="-120"/>
              </a:rPr>
              <a:t>)</a:t>
            </a:r>
            <a:r>
              <a:rPr lang="zh-TW" altLang="en-US" sz="2200" b="1" dirty="0" smtClean="0">
                <a:solidFill>
                  <a:srgbClr val="003300"/>
                </a:solidFill>
                <a:latin typeface="標楷體" panose="03000509000000000000" pitchFamily="65" charset="-120"/>
                <a:ea typeface="標楷體" panose="03000509000000000000" pitchFamily="65" charset="-120"/>
              </a:rPr>
              <a:t>如附表</a:t>
            </a:r>
            <a:r>
              <a:rPr lang="en-US" altLang="zh-TW" sz="2200" b="1" dirty="0" smtClean="0">
                <a:solidFill>
                  <a:srgbClr val="003300"/>
                </a:solidFill>
                <a:latin typeface="標楷體" panose="03000509000000000000" pitchFamily="65" charset="-120"/>
                <a:ea typeface="標楷體" panose="03000509000000000000" pitchFamily="65" charset="-120"/>
              </a:rPr>
              <a:t>2</a:t>
            </a:r>
            <a:r>
              <a:rPr lang="zh-TW" altLang="en-US" sz="2200" b="1" dirty="0" smtClean="0">
                <a:solidFill>
                  <a:srgbClr val="003300"/>
                </a:solidFill>
                <a:latin typeface="標楷體" panose="03000509000000000000" pitchFamily="65" charset="-120"/>
                <a:ea typeface="標楷體" panose="03000509000000000000" pitchFamily="65" charset="-120"/>
              </a:rPr>
              <a:t>、</a:t>
            </a:r>
            <a:r>
              <a:rPr lang="en-US" altLang="zh-TW" sz="2200" b="1" dirty="0" smtClean="0">
                <a:solidFill>
                  <a:srgbClr val="003300"/>
                </a:solidFill>
                <a:latin typeface="標楷體" panose="03000509000000000000" pitchFamily="65" charset="-120"/>
                <a:ea typeface="標楷體" panose="03000509000000000000" pitchFamily="65" charset="-120"/>
              </a:rPr>
              <a:t>3</a:t>
            </a:r>
            <a:r>
              <a:rPr lang="zh-TW" altLang="en-US" sz="2200" b="1" dirty="0" smtClean="0">
                <a:solidFill>
                  <a:srgbClr val="003300"/>
                </a:solidFill>
                <a:latin typeface="標楷體" panose="03000509000000000000" pitchFamily="65" charset="-120"/>
                <a:ea typeface="標楷體" panose="03000509000000000000" pitchFamily="65" charset="-120"/>
              </a:rPr>
              <a:t>。</a:t>
            </a:r>
          </a:p>
          <a:p>
            <a:r>
              <a:rPr lang="zh-TW" altLang="en-US" sz="2200" b="1" dirty="0" smtClean="0">
                <a:solidFill>
                  <a:srgbClr val="000099"/>
                </a:solidFill>
                <a:latin typeface="標楷體" panose="03000509000000000000" pitchFamily="65" charset="-120"/>
                <a:ea typeface="標楷體" panose="03000509000000000000" pitchFamily="65" charset="-120"/>
              </a:rPr>
              <a:t>有關高級住宅加價課稅方式及舊屋是否調整房屋構造標準單價，因房屋稅條例第</a:t>
            </a:r>
            <a:r>
              <a:rPr lang="en-US" altLang="zh-TW" sz="2200" b="1" dirty="0" smtClean="0">
                <a:solidFill>
                  <a:srgbClr val="000099"/>
                </a:solidFill>
                <a:latin typeface="標楷體" panose="03000509000000000000" pitchFamily="65" charset="-120"/>
                <a:ea typeface="標楷體" panose="03000509000000000000" pitchFamily="65" charset="-120"/>
              </a:rPr>
              <a:t>11</a:t>
            </a:r>
            <a:r>
              <a:rPr lang="zh-TW" altLang="en-US" sz="2200" b="1" dirty="0" smtClean="0">
                <a:solidFill>
                  <a:srgbClr val="000099"/>
                </a:solidFill>
                <a:latin typeface="標楷體" panose="03000509000000000000" pitchFamily="65" charset="-120"/>
                <a:ea typeface="標楷體" panose="03000509000000000000" pitchFamily="65" charset="-120"/>
              </a:rPr>
              <a:t>條及財政部</a:t>
            </a:r>
            <a:r>
              <a:rPr lang="en-US" altLang="zh-TW" sz="2200" b="1" dirty="0" smtClean="0">
                <a:solidFill>
                  <a:srgbClr val="000099"/>
                </a:solidFill>
                <a:latin typeface="標楷體" panose="03000509000000000000" pitchFamily="65" charset="-120"/>
                <a:ea typeface="標楷體" panose="03000509000000000000" pitchFamily="65" charset="-120"/>
              </a:rPr>
              <a:t>90</a:t>
            </a:r>
            <a:r>
              <a:rPr lang="zh-TW" altLang="en-US" sz="2200" b="1" dirty="0" smtClean="0">
                <a:solidFill>
                  <a:srgbClr val="000099"/>
                </a:solidFill>
                <a:latin typeface="標楷體" panose="03000509000000000000" pitchFamily="65" charset="-120"/>
                <a:ea typeface="標楷體" panose="03000509000000000000" pitchFamily="65" charset="-120"/>
              </a:rPr>
              <a:t>年</a:t>
            </a:r>
            <a:r>
              <a:rPr lang="en-US" altLang="zh-TW" sz="2200" b="1" dirty="0" smtClean="0">
                <a:solidFill>
                  <a:srgbClr val="000099"/>
                </a:solidFill>
                <a:latin typeface="標楷體" panose="03000509000000000000" pitchFamily="65" charset="-120"/>
                <a:ea typeface="標楷體" panose="03000509000000000000" pitchFamily="65" charset="-120"/>
              </a:rPr>
              <a:t>10</a:t>
            </a:r>
            <a:r>
              <a:rPr lang="zh-TW" altLang="en-US" sz="2200" b="1" dirty="0" smtClean="0">
                <a:solidFill>
                  <a:srgbClr val="000099"/>
                </a:solidFill>
                <a:latin typeface="標楷體" panose="03000509000000000000" pitchFamily="65" charset="-120"/>
                <a:ea typeface="標楷體" panose="03000509000000000000" pitchFamily="65" charset="-120"/>
              </a:rPr>
              <a:t>月</a:t>
            </a:r>
            <a:r>
              <a:rPr lang="en-US" altLang="zh-TW" sz="2200" b="1" dirty="0" smtClean="0">
                <a:solidFill>
                  <a:srgbClr val="000099"/>
                </a:solidFill>
                <a:latin typeface="標楷體" panose="03000509000000000000" pitchFamily="65" charset="-120"/>
                <a:ea typeface="標楷體" panose="03000509000000000000" pitchFamily="65" charset="-120"/>
              </a:rPr>
              <a:t>12</a:t>
            </a:r>
            <a:r>
              <a:rPr lang="zh-TW" altLang="en-US" sz="2200" b="1" dirty="0" smtClean="0">
                <a:solidFill>
                  <a:srgbClr val="000099"/>
                </a:solidFill>
                <a:latin typeface="標楷體" panose="03000509000000000000" pitchFamily="65" charset="-120"/>
                <a:ea typeface="標楷體" panose="03000509000000000000" pitchFamily="65" charset="-120"/>
              </a:rPr>
              <a:t>日台財稅字第</a:t>
            </a:r>
            <a:r>
              <a:rPr lang="en-US" altLang="zh-TW" sz="2200" b="1" dirty="0" smtClean="0">
                <a:solidFill>
                  <a:srgbClr val="000099"/>
                </a:solidFill>
                <a:latin typeface="標楷體" panose="03000509000000000000" pitchFamily="65" charset="-120"/>
                <a:ea typeface="標楷體" panose="03000509000000000000" pitchFamily="65" charset="-120"/>
              </a:rPr>
              <a:t>0900455793</a:t>
            </a:r>
            <a:r>
              <a:rPr lang="zh-TW" altLang="en-US" sz="2200" b="1" dirty="0" smtClean="0">
                <a:solidFill>
                  <a:srgbClr val="000099"/>
                </a:solidFill>
                <a:latin typeface="標楷體" panose="03000509000000000000" pitchFamily="65" charset="-120"/>
                <a:ea typeface="標楷體" panose="03000509000000000000" pitchFamily="65" charset="-120"/>
              </a:rPr>
              <a:t>號令釋規定，房屋標準價格每</a:t>
            </a:r>
            <a:r>
              <a:rPr lang="en-US" altLang="zh-TW" sz="2200" b="1" dirty="0" smtClean="0">
                <a:solidFill>
                  <a:srgbClr val="000099"/>
                </a:solidFill>
                <a:latin typeface="標楷體" panose="03000509000000000000" pitchFamily="65" charset="-120"/>
                <a:ea typeface="標楷體" panose="03000509000000000000" pitchFamily="65" charset="-120"/>
              </a:rPr>
              <a:t>3</a:t>
            </a:r>
            <a:r>
              <a:rPr lang="zh-TW" altLang="en-US" sz="2200" b="1" dirty="0" smtClean="0">
                <a:solidFill>
                  <a:srgbClr val="000099"/>
                </a:solidFill>
                <a:latin typeface="標楷體" panose="03000509000000000000" pitchFamily="65" charset="-120"/>
                <a:ea typeface="標楷體" panose="03000509000000000000" pitchFamily="65" charset="-120"/>
              </a:rPr>
              <a:t>年重行評定</a:t>
            </a:r>
            <a:r>
              <a:rPr lang="en-US" altLang="zh-TW" sz="2200" b="1" dirty="0" smtClean="0">
                <a:solidFill>
                  <a:srgbClr val="000099"/>
                </a:solidFill>
                <a:latin typeface="標楷體" panose="03000509000000000000" pitchFamily="65" charset="-120"/>
                <a:ea typeface="標楷體" panose="03000509000000000000" pitchFamily="65" charset="-120"/>
              </a:rPr>
              <a:t>1</a:t>
            </a:r>
            <a:r>
              <a:rPr lang="zh-TW" altLang="en-US" sz="2200" b="1" dirty="0" smtClean="0">
                <a:solidFill>
                  <a:srgbClr val="000099"/>
                </a:solidFill>
                <a:latin typeface="標楷體" panose="03000509000000000000" pitchFamily="65" charset="-120"/>
                <a:ea typeface="標楷體" panose="03000509000000000000" pitchFamily="65" charset="-120"/>
              </a:rPr>
              <a:t>次，於評定後未滿</a:t>
            </a:r>
            <a:r>
              <a:rPr lang="en-US" altLang="zh-TW" sz="2200" b="1" dirty="0" smtClean="0">
                <a:solidFill>
                  <a:srgbClr val="000099"/>
                </a:solidFill>
                <a:latin typeface="標楷體" panose="03000509000000000000" pitchFamily="65" charset="-120"/>
                <a:ea typeface="標楷體" panose="03000509000000000000" pitchFamily="65" charset="-120"/>
              </a:rPr>
              <a:t>3</a:t>
            </a:r>
            <a:r>
              <a:rPr lang="zh-TW" altLang="en-US" sz="2200" b="1" dirty="0" smtClean="0">
                <a:solidFill>
                  <a:srgbClr val="000099"/>
                </a:solidFill>
                <a:latin typeface="標楷體" panose="03000509000000000000" pitchFamily="65" charset="-120"/>
                <a:ea typeface="標楷體" panose="03000509000000000000" pitchFamily="65" charset="-120"/>
              </a:rPr>
              <a:t>年不得重行評定，本市</a:t>
            </a:r>
            <a:r>
              <a:rPr lang="en-US" altLang="zh-TW" sz="2200" b="1" dirty="0" smtClean="0">
                <a:solidFill>
                  <a:srgbClr val="000099"/>
                </a:solidFill>
                <a:latin typeface="標楷體" panose="03000509000000000000" pitchFamily="65" charset="-120"/>
                <a:ea typeface="標楷體" panose="03000509000000000000" pitchFamily="65" charset="-120"/>
              </a:rPr>
              <a:t>103</a:t>
            </a:r>
            <a:r>
              <a:rPr lang="zh-TW" altLang="en-US" sz="2200" b="1" dirty="0" smtClean="0">
                <a:solidFill>
                  <a:srgbClr val="000099"/>
                </a:solidFill>
                <a:latin typeface="標楷體" panose="03000509000000000000" pitchFamily="65" charset="-120"/>
                <a:ea typeface="標楷體" panose="03000509000000000000" pitchFamily="65" charset="-120"/>
              </a:rPr>
              <a:t>年已召開不動產評價委員會議，下次會議預計於</a:t>
            </a:r>
            <a:r>
              <a:rPr lang="en-US" altLang="zh-TW" sz="2200" b="1" dirty="0" smtClean="0">
                <a:solidFill>
                  <a:srgbClr val="000099"/>
                </a:solidFill>
                <a:latin typeface="標楷體" panose="03000509000000000000" pitchFamily="65" charset="-120"/>
                <a:ea typeface="標楷體" panose="03000509000000000000" pitchFamily="65" charset="-120"/>
              </a:rPr>
              <a:t>106</a:t>
            </a:r>
            <a:r>
              <a:rPr lang="zh-TW" altLang="en-US" sz="2200" b="1" dirty="0" smtClean="0">
                <a:solidFill>
                  <a:srgbClr val="000099"/>
                </a:solidFill>
                <a:latin typeface="標楷體" panose="03000509000000000000" pitchFamily="65" charset="-120"/>
                <a:ea typeface="標楷體" panose="03000509000000000000" pitchFamily="65" charset="-120"/>
              </a:rPr>
              <a:t>年</a:t>
            </a:r>
            <a:r>
              <a:rPr lang="en-US" altLang="zh-TW" sz="2200" b="1" dirty="0" smtClean="0">
                <a:solidFill>
                  <a:srgbClr val="000099"/>
                </a:solidFill>
                <a:latin typeface="標楷體" panose="03000509000000000000" pitchFamily="65" charset="-120"/>
                <a:ea typeface="標楷體" panose="03000509000000000000" pitchFamily="65" charset="-120"/>
              </a:rPr>
              <a:t>1</a:t>
            </a:r>
            <a:r>
              <a:rPr lang="zh-TW" altLang="en-US" sz="2200" b="1" dirty="0" smtClean="0">
                <a:solidFill>
                  <a:srgbClr val="000099"/>
                </a:solidFill>
                <a:latin typeface="標楷體" panose="03000509000000000000" pitchFamily="65" charset="-120"/>
                <a:ea typeface="標楷體" panose="03000509000000000000" pitchFamily="65" charset="-120"/>
              </a:rPr>
              <a:t>月召開，將審慎評估後研擬提案於該次會議審議。另有關都更案件，將研議都更戶都更後稅負增加之補貼政策；又關於起造人興建住宅房屋銷售，係增加市場供給非屬囤房性質，將研議於取得使用執照後一定期間內未出售者適用非住非營稅率</a:t>
            </a:r>
            <a:r>
              <a:rPr lang="en-US" altLang="zh-TW" sz="2200" b="1" dirty="0" smtClean="0">
                <a:solidFill>
                  <a:srgbClr val="000099"/>
                </a:solidFill>
                <a:latin typeface="標楷體" panose="03000509000000000000" pitchFamily="65" charset="-120"/>
                <a:ea typeface="標楷體" panose="03000509000000000000" pitchFamily="65" charset="-120"/>
              </a:rPr>
              <a:t>2%</a:t>
            </a:r>
            <a:r>
              <a:rPr lang="zh-TW" altLang="en-US" sz="2200" b="1" dirty="0" smtClean="0">
                <a:solidFill>
                  <a:srgbClr val="000099"/>
                </a:solidFill>
                <a:latin typeface="標楷體" panose="03000509000000000000" pitchFamily="65" charset="-120"/>
                <a:ea typeface="標楷體" panose="03000509000000000000" pitchFamily="65" charset="-120"/>
              </a:rPr>
              <a:t>課徵之可行性。</a:t>
            </a:r>
            <a:endParaRPr lang="zh-TW" altLang="en-US" sz="2200" b="1" dirty="0">
              <a:solidFill>
                <a:srgbClr val="000099"/>
              </a:solidFill>
              <a:latin typeface="標楷體" panose="03000509000000000000" pitchFamily="65" charset="-120"/>
              <a:ea typeface="標楷體" panose="03000509000000000000" pitchFamily="65" charset="-120"/>
            </a:endParaRPr>
          </a:p>
        </p:txBody>
      </p:sp>
      <p:sp>
        <p:nvSpPr>
          <p:cNvPr id="3"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P13</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2322994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763688" y="332655"/>
            <a:ext cx="5109091" cy="461665"/>
          </a:xfrm>
          <a:prstGeom prst="rect">
            <a:avLst/>
          </a:prstGeom>
        </p:spPr>
        <p:txBody>
          <a:bodyPr wrap="none">
            <a:spAutoFit/>
          </a:bodyPr>
          <a:lstStyle/>
          <a:p>
            <a:r>
              <a:rPr lang="zh-TW" altLang="en-US" sz="2400" b="1" dirty="0" smtClean="0">
                <a:solidFill>
                  <a:srgbClr val="FF0000"/>
                </a:solidFill>
                <a:latin typeface="標楷體" panose="03000509000000000000" pitchFamily="65" charset="-120"/>
                <a:ea typeface="標楷體" panose="03000509000000000000" pitchFamily="65" charset="-120"/>
              </a:rPr>
              <a:t>房屋評定現值之計算方式及舉例說明</a:t>
            </a:r>
            <a:endParaRPr lang="zh-TW" altLang="en-US" sz="2400" b="1" dirty="0">
              <a:solidFill>
                <a:srgbClr val="FF0000"/>
              </a:solidFill>
              <a:latin typeface="標楷體" panose="03000509000000000000" pitchFamily="65" charset="-120"/>
              <a:ea typeface="標楷體" panose="03000509000000000000" pitchFamily="65" charset="-120"/>
            </a:endParaRPr>
          </a:p>
        </p:txBody>
      </p:sp>
      <p:sp>
        <p:nvSpPr>
          <p:cNvPr id="4" name="文字方塊 3"/>
          <p:cNvSpPr txBox="1"/>
          <p:nvPr/>
        </p:nvSpPr>
        <p:spPr>
          <a:xfrm>
            <a:off x="8316416" y="332655"/>
            <a:ext cx="461665" cy="576064"/>
          </a:xfrm>
          <a:prstGeom prst="rect">
            <a:avLst/>
          </a:prstGeom>
          <a:noFill/>
          <a:ln w="15875">
            <a:solidFill>
              <a:srgbClr val="CC00FF"/>
            </a:solidFill>
          </a:ln>
        </p:spPr>
        <p:txBody>
          <a:bodyPr vert="eaVert" wrap="square" rtlCol="0">
            <a:spAutoFit/>
          </a:bodyPr>
          <a:lstStyle/>
          <a:p>
            <a:r>
              <a:rPr lang="zh-TW" altLang="en-US" b="1" dirty="0" smtClean="0">
                <a:solidFill>
                  <a:srgbClr val="800000"/>
                </a:solidFill>
                <a:latin typeface="標楷體" panose="03000509000000000000" pitchFamily="65" charset="-120"/>
                <a:ea typeface="標楷體" panose="03000509000000000000" pitchFamily="65" charset="-120"/>
              </a:rPr>
              <a:t>附件</a:t>
            </a:r>
            <a:endParaRPr lang="zh-TW" altLang="en-US" b="1" dirty="0">
              <a:solidFill>
                <a:srgbClr val="800000"/>
              </a:solidFill>
              <a:latin typeface="標楷體" panose="03000509000000000000" pitchFamily="65" charset="-120"/>
              <a:ea typeface="標楷體" panose="03000509000000000000" pitchFamily="65" charset="-120"/>
            </a:endParaRPr>
          </a:p>
        </p:txBody>
      </p:sp>
      <p:sp>
        <p:nvSpPr>
          <p:cNvPr id="5" name="矩形 4"/>
          <p:cNvSpPr/>
          <p:nvPr/>
        </p:nvSpPr>
        <p:spPr>
          <a:xfrm>
            <a:off x="611560" y="1582341"/>
            <a:ext cx="7704856" cy="4154984"/>
          </a:xfrm>
          <a:prstGeom prst="rect">
            <a:avLst/>
          </a:prstGeom>
        </p:spPr>
        <p:txBody>
          <a:bodyPr wrap="square">
            <a:spAutoFit/>
          </a:bodyPr>
          <a:lstStyle/>
          <a:p>
            <a:r>
              <a:rPr lang="zh-TW" altLang="en-US" sz="2200" b="1" dirty="0" smtClean="0">
                <a:solidFill>
                  <a:srgbClr val="FF0000"/>
                </a:solidFill>
                <a:latin typeface="標楷體" panose="03000509000000000000" pitchFamily="65" charset="-120"/>
                <a:ea typeface="標楷體" panose="03000509000000000000" pitchFamily="65" charset="-120"/>
              </a:rPr>
              <a:t>一、房屋稅</a:t>
            </a:r>
            <a:r>
              <a:rPr lang="en-US" altLang="zh-TW" sz="2200" b="1" dirty="0" smtClean="0">
                <a:solidFill>
                  <a:srgbClr val="FF0000"/>
                </a:solidFill>
                <a:latin typeface="標楷體" panose="03000509000000000000" pitchFamily="65" charset="-120"/>
                <a:ea typeface="標楷體" panose="03000509000000000000" pitchFamily="65" charset="-120"/>
              </a:rPr>
              <a:t>=</a:t>
            </a:r>
            <a:r>
              <a:rPr lang="zh-TW" altLang="en-US" sz="2200" b="1" dirty="0" smtClean="0">
                <a:solidFill>
                  <a:srgbClr val="FF0000"/>
                </a:solidFill>
                <a:latin typeface="標楷體" panose="03000509000000000000" pitchFamily="65" charset="-120"/>
                <a:ea typeface="標楷體" panose="03000509000000000000" pitchFamily="65" charset="-120"/>
              </a:rPr>
              <a:t>房屋現值</a:t>
            </a:r>
            <a:r>
              <a:rPr lang="en-US" altLang="zh-TW" sz="2200" b="1" dirty="0" smtClean="0">
                <a:solidFill>
                  <a:srgbClr val="FF0000"/>
                </a:solidFill>
                <a:latin typeface="標楷體" panose="03000509000000000000" pitchFamily="65" charset="-120"/>
                <a:ea typeface="標楷體" panose="03000509000000000000" pitchFamily="65" charset="-120"/>
              </a:rPr>
              <a:t>×</a:t>
            </a:r>
            <a:r>
              <a:rPr lang="zh-TW" altLang="en-US" sz="2200" b="1" dirty="0" smtClean="0">
                <a:solidFill>
                  <a:srgbClr val="FF0000"/>
                </a:solidFill>
                <a:latin typeface="標楷體" panose="03000509000000000000" pitchFamily="65" charset="-120"/>
                <a:ea typeface="標楷體" panose="03000509000000000000" pitchFamily="65" charset="-120"/>
              </a:rPr>
              <a:t>稅率</a:t>
            </a:r>
          </a:p>
          <a:p>
            <a:r>
              <a:rPr lang="zh-TW" altLang="en-US" sz="2200" b="1" dirty="0" smtClean="0">
                <a:solidFill>
                  <a:srgbClr val="660066"/>
                </a:solidFill>
                <a:latin typeface="標楷體" panose="03000509000000000000" pitchFamily="65" charset="-120"/>
                <a:ea typeface="標楷體" panose="03000509000000000000" pitchFamily="65" charset="-120"/>
              </a:rPr>
              <a:t>一般住宅房屋現值＝標準單價</a:t>
            </a:r>
            <a:r>
              <a:rPr lang="en-US" altLang="zh-TW" sz="2200" b="1" dirty="0" smtClean="0">
                <a:solidFill>
                  <a:srgbClr val="660066"/>
                </a:solidFill>
                <a:latin typeface="標楷體" panose="03000509000000000000" pitchFamily="65" charset="-120"/>
                <a:ea typeface="標楷體" panose="03000509000000000000" pitchFamily="65" charset="-120"/>
              </a:rPr>
              <a:t>×</a:t>
            </a:r>
            <a:r>
              <a:rPr lang="zh-TW" altLang="en-US" sz="2200" b="1" dirty="0" smtClean="0">
                <a:solidFill>
                  <a:srgbClr val="660066"/>
                </a:solidFill>
                <a:latin typeface="標楷體" panose="03000509000000000000" pitchFamily="65" charset="-120"/>
                <a:ea typeface="標楷體" panose="03000509000000000000" pitchFamily="65" charset="-120"/>
              </a:rPr>
              <a:t>面積</a:t>
            </a:r>
            <a:r>
              <a:rPr lang="en-US" altLang="zh-TW" sz="2200" b="1" dirty="0" smtClean="0">
                <a:solidFill>
                  <a:srgbClr val="660066"/>
                </a:solidFill>
                <a:latin typeface="標楷體" panose="03000509000000000000" pitchFamily="65" charset="-120"/>
                <a:ea typeface="標楷體" panose="03000509000000000000" pitchFamily="65" charset="-120"/>
              </a:rPr>
              <a:t>×(1-</a:t>
            </a:r>
            <a:r>
              <a:rPr lang="zh-TW" altLang="en-US" sz="2200" b="1" dirty="0" smtClean="0">
                <a:solidFill>
                  <a:srgbClr val="660066"/>
                </a:solidFill>
                <a:latin typeface="標楷體" panose="03000509000000000000" pitchFamily="65" charset="-120"/>
                <a:ea typeface="標楷體" panose="03000509000000000000" pitchFamily="65" charset="-120"/>
              </a:rPr>
              <a:t>折舊年數</a:t>
            </a:r>
            <a:r>
              <a:rPr lang="en-US" altLang="zh-TW" sz="2200" b="1" dirty="0" smtClean="0">
                <a:solidFill>
                  <a:srgbClr val="660066"/>
                </a:solidFill>
                <a:latin typeface="標楷體" panose="03000509000000000000" pitchFamily="65" charset="-120"/>
                <a:ea typeface="標楷體" panose="03000509000000000000" pitchFamily="65" charset="-120"/>
              </a:rPr>
              <a:t>×</a:t>
            </a:r>
            <a:r>
              <a:rPr lang="zh-TW" altLang="en-US" sz="2200" b="1" dirty="0" smtClean="0">
                <a:solidFill>
                  <a:srgbClr val="660066"/>
                </a:solidFill>
                <a:latin typeface="標楷體" panose="03000509000000000000" pitchFamily="65" charset="-120"/>
                <a:ea typeface="標楷體" panose="03000509000000000000" pitchFamily="65" charset="-120"/>
              </a:rPr>
              <a:t>折舊率</a:t>
            </a:r>
            <a:r>
              <a:rPr lang="en-US" altLang="zh-TW" sz="2200" b="1" dirty="0" smtClean="0">
                <a:solidFill>
                  <a:srgbClr val="660066"/>
                </a:solidFill>
                <a:latin typeface="標楷體" panose="03000509000000000000" pitchFamily="65" charset="-120"/>
                <a:ea typeface="標楷體" panose="03000509000000000000" pitchFamily="65" charset="-120"/>
              </a:rPr>
              <a:t>)×</a:t>
            </a:r>
            <a:r>
              <a:rPr lang="zh-TW" altLang="en-US" sz="2200" b="1" dirty="0" smtClean="0">
                <a:solidFill>
                  <a:srgbClr val="660066"/>
                </a:solidFill>
                <a:latin typeface="標楷體" panose="03000509000000000000" pitchFamily="65" charset="-120"/>
                <a:ea typeface="標楷體" panose="03000509000000000000" pitchFamily="65" charset="-120"/>
              </a:rPr>
              <a:t>路段率</a:t>
            </a:r>
          </a:p>
          <a:p>
            <a:r>
              <a:rPr lang="zh-TW" altLang="en-US" sz="2200" b="1" dirty="0" smtClean="0">
                <a:solidFill>
                  <a:srgbClr val="0000CC"/>
                </a:solidFill>
                <a:latin typeface="標楷體" panose="03000509000000000000" pitchFamily="65" charset="-120"/>
                <a:ea typeface="標楷體" panose="03000509000000000000" pitchFamily="65" charset="-120"/>
              </a:rPr>
              <a:t>高級住宅房屋現值＝標準單價</a:t>
            </a:r>
            <a:r>
              <a:rPr lang="en-US" altLang="zh-TW" sz="2200" b="1" u="sng" dirty="0" smtClean="0">
                <a:solidFill>
                  <a:srgbClr val="FF0000"/>
                </a:solidFill>
                <a:latin typeface="標楷體" panose="03000509000000000000" pitchFamily="65" charset="-120"/>
                <a:ea typeface="標楷體" panose="03000509000000000000" pitchFamily="65" charset="-120"/>
              </a:rPr>
              <a:t>×(1+</a:t>
            </a:r>
            <a:r>
              <a:rPr lang="zh-TW" altLang="en-US" sz="2200" b="1" u="sng" dirty="0" smtClean="0">
                <a:solidFill>
                  <a:srgbClr val="FF0000"/>
                </a:solidFill>
                <a:latin typeface="標楷體" panose="03000509000000000000" pitchFamily="65" charset="-120"/>
                <a:ea typeface="標楷體" panose="03000509000000000000" pitchFamily="65" charset="-120"/>
              </a:rPr>
              <a:t>路段率</a:t>
            </a:r>
            <a:r>
              <a:rPr lang="en-US" altLang="zh-TW" sz="2200" b="1" u="sng" dirty="0" smtClean="0">
                <a:solidFill>
                  <a:srgbClr val="FF0000"/>
                </a:solidFill>
                <a:latin typeface="標楷體" panose="03000509000000000000" pitchFamily="65" charset="-120"/>
                <a:ea typeface="標楷體" panose="03000509000000000000" pitchFamily="65" charset="-120"/>
              </a:rPr>
              <a:t>) </a:t>
            </a:r>
            <a:r>
              <a:rPr lang="en-US" altLang="zh-TW" sz="2200" b="1" dirty="0" smtClean="0">
                <a:solidFill>
                  <a:srgbClr val="0000CC"/>
                </a:solidFill>
                <a:latin typeface="標楷體" panose="03000509000000000000" pitchFamily="65" charset="-120"/>
                <a:ea typeface="標楷體" panose="03000509000000000000" pitchFamily="65" charset="-120"/>
              </a:rPr>
              <a:t>  ×</a:t>
            </a:r>
            <a:r>
              <a:rPr lang="zh-TW" altLang="en-US" sz="2200" b="1" dirty="0" smtClean="0">
                <a:solidFill>
                  <a:srgbClr val="0000CC"/>
                </a:solidFill>
                <a:latin typeface="標楷體" panose="03000509000000000000" pitchFamily="65" charset="-120"/>
                <a:ea typeface="標楷體" panose="03000509000000000000" pitchFamily="65" charset="-120"/>
              </a:rPr>
              <a:t>面積</a:t>
            </a:r>
            <a:r>
              <a:rPr lang="en-US" altLang="zh-TW" sz="2200" b="1" dirty="0" smtClean="0">
                <a:solidFill>
                  <a:srgbClr val="0000CC"/>
                </a:solidFill>
                <a:latin typeface="標楷體" panose="03000509000000000000" pitchFamily="65" charset="-120"/>
                <a:ea typeface="標楷體" panose="03000509000000000000" pitchFamily="65" charset="-120"/>
              </a:rPr>
              <a:t>×(1</a:t>
            </a:r>
            <a:r>
              <a:rPr lang="zh-TW" altLang="en-US" sz="2200" b="1" dirty="0" smtClean="0">
                <a:solidFill>
                  <a:srgbClr val="0000CC"/>
                </a:solidFill>
                <a:latin typeface="標楷體" panose="03000509000000000000" pitchFamily="65" charset="-120"/>
                <a:ea typeface="標楷體" panose="03000509000000000000" pitchFamily="65" charset="-120"/>
              </a:rPr>
              <a:t>－折舊年數</a:t>
            </a:r>
            <a:r>
              <a:rPr lang="en-US" altLang="zh-TW" sz="2200" b="1" dirty="0" smtClean="0">
                <a:solidFill>
                  <a:srgbClr val="0000CC"/>
                </a:solidFill>
                <a:latin typeface="標楷體" panose="03000509000000000000" pitchFamily="65" charset="-120"/>
                <a:ea typeface="標楷體" panose="03000509000000000000" pitchFamily="65" charset="-120"/>
              </a:rPr>
              <a:t>×</a:t>
            </a:r>
            <a:r>
              <a:rPr lang="zh-TW" altLang="en-US" sz="2200" b="1" dirty="0" smtClean="0">
                <a:solidFill>
                  <a:srgbClr val="0000CC"/>
                </a:solidFill>
                <a:latin typeface="標楷體" panose="03000509000000000000" pitchFamily="65" charset="-120"/>
                <a:ea typeface="標楷體" panose="03000509000000000000" pitchFamily="65" charset="-120"/>
              </a:rPr>
              <a:t>折舊率</a:t>
            </a:r>
            <a:r>
              <a:rPr lang="en-US" altLang="zh-TW" sz="2200" b="1" dirty="0" smtClean="0">
                <a:solidFill>
                  <a:srgbClr val="0000CC"/>
                </a:solidFill>
                <a:latin typeface="標楷體" panose="03000509000000000000" pitchFamily="65" charset="-120"/>
                <a:ea typeface="標楷體" panose="03000509000000000000" pitchFamily="65" charset="-120"/>
              </a:rPr>
              <a:t>)×</a:t>
            </a:r>
            <a:r>
              <a:rPr lang="zh-TW" altLang="en-US" sz="2200" b="1" dirty="0" smtClean="0">
                <a:solidFill>
                  <a:srgbClr val="0000CC"/>
                </a:solidFill>
                <a:latin typeface="標楷體" panose="03000509000000000000" pitchFamily="65" charset="-120"/>
                <a:ea typeface="標楷體" panose="03000509000000000000" pitchFamily="65" charset="-120"/>
              </a:rPr>
              <a:t>路段率</a:t>
            </a:r>
          </a:p>
          <a:p>
            <a:r>
              <a:rPr lang="en-US" altLang="zh-TW" sz="2200" b="1" dirty="0" smtClean="0">
                <a:solidFill>
                  <a:srgbClr val="FF0000"/>
                </a:solidFill>
                <a:latin typeface="標楷體" panose="03000509000000000000" pitchFamily="65" charset="-120"/>
                <a:ea typeface="標楷體" panose="03000509000000000000" pitchFamily="65" charset="-120"/>
              </a:rPr>
              <a:t>※</a:t>
            </a:r>
            <a:r>
              <a:rPr lang="zh-TW" altLang="en-US" sz="2200" b="1" dirty="0" smtClean="0">
                <a:solidFill>
                  <a:srgbClr val="FF0000"/>
                </a:solidFill>
                <a:latin typeface="標楷體" panose="03000509000000000000" pitchFamily="65" charset="-120"/>
                <a:ea typeface="標楷體" panose="03000509000000000000" pitchFamily="65" charset="-120"/>
              </a:rPr>
              <a:t>上列計算公式係假設無任何加減率及樓層超高偏低情形</a:t>
            </a:r>
          </a:p>
          <a:p>
            <a:r>
              <a:rPr lang="zh-TW" altLang="en-US" sz="2200" b="1" dirty="0" smtClean="0">
                <a:solidFill>
                  <a:srgbClr val="003300"/>
                </a:solidFill>
                <a:latin typeface="標楷體" panose="03000509000000000000" pitchFamily="65" charset="-120"/>
                <a:ea typeface="標楷體" panose="03000509000000000000" pitchFamily="65" charset="-120"/>
              </a:rPr>
              <a:t>契稅＝房屋現值 </a:t>
            </a:r>
            <a:r>
              <a:rPr lang="en-US" altLang="zh-TW" sz="2200" b="1" dirty="0" smtClean="0">
                <a:solidFill>
                  <a:srgbClr val="003300"/>
                </a:solidFill>
                <a:latin typeface="標楷體" panose="03000509000000000000" pitchFamily="65" charset="-120"/>
                <a:ea typeface="標楷體" panose="03000509000000000000" pitchFamily="65" charset="-120"/>
              </a:rPr>
              <a:t>× </a:t>
            </a:r>
            <a:r>
              <a:rPr lang="zh-TW" altLang="en-US" sz="2200" b="1" dirty="0" smtClean="0">
                <a:solidFill>
                  <a:srgbClr val="003300"/>
                </a:solidFill>
                <a:latin typeface="標楷體" panose="03000509000000000000" pitchFamily="65" charset="-120"/>
                <a:ea typeface="標楷體" panose="03000509000000000000" pitchFamily="65" charset="-120"/>
              </a:rPr>
              <a:t>稅率</a:t>
            </a:r>
          </a:p>
          <a:p>
            <a:r>
              <a:rPr lang="zh-TW" altLang="en-US" sz="2200" b="1" dirty="0" smtClean="0">
                <a:solidFill>
                  <a:srgbClr val="FF0000"/>
                </a:solidFill>
                <a:latin typeface="標楷體" panose="03000509000000000000" pitchFamily="65" charset="-120"/>
                <a:ea typeface="標楷體" panose="03000509000000000000" pitchFamily="65" charset="-120"/>
              </a:rPr>
              <a:t>二、針對本市房屋在</a:t>
            </a:r>
            <a:r>
              <a:rPr lang="en-US" altLang="zh-TW" sz="2200" b="1" dirty="0" smtClean="0">
                <a:solidFill>
                  <a:srgbClr val="FF0000"/>
                </a:solidFill>
                <a:latin typeface="標楷體" panose="03000509000000000000" pitchFamily="65" charset="-120"/>
                <a:ea typeface="標楷體" panose="03000509000000000000" pitchFamily="65" charset="-120"/>
              </a:rPr>
              <a:t>103</a:t>
            </a:r>
            <a:r>
              <a:rPr lang="zh-TW" altLang="en-US" sz="2200" b="1" dirty="0" smtClean="0">
                <a:solidFill>
                  <a:srgbClr val="FF0000"/>
                </a:solidFill>
                <a:latin typeface="標楷體" panose="03000509000000000000" pitchFamily="65" charset="-120"/>
                <a:ea typeface="標楷體" panose="03000509000000000000" pitchFamily="65" charset="-120"/>
              </a:rPr>
              <a:t>年</a:t>
            </a:r>
            <a:r>
              <a:rPr lang="en-US" altLang="zh-TW" sz="2200" b="1" dirty="0" smtClean="0">
                <a:solidFill>
                  <a:srgbClr val="FF0000"/>
                </a:solidFill>
                <a:latin typeface="標楷體" panose="03000509000000000000" pitchFamily="65" charset="-120"/>
                <a:ea typeface="標楷體" panose="03000509000000000000" pitchFamily="65" charset="-120"/>
              </a:rPr>
              <a:t>7</a:t>
            </a:r>
            <a:r>
              <a:rPr lang="zh-TW" altLang="en-US" sz="2200" b="1" dirty="0" smtClean="0">
                <a:solidFill>
                  <a:srgbClr val="FF0000"/>
                </a:solidFill>
                <a:latin typeface="標楷體" panose="03000509000000000000" pitchFamily="65" charset="-120"/>
                <a:ea typeface="標楷體" panose="03000509000000000000" pitchFamily="65" charset="-120"/>
              </a:rPr>
              <a:t>月</a:t>
            </a:r>
            <a:r>
              <a:rPr lang="en-US" altLang="zh-TW" sz="2200" b="1" dirty="0" smtClean="0">
                <a:solidFill>
                  <a:srgbClr val="FF0000"/>
                </a:solidFill>
                <a:latin typeface="標楷體" panose="03000509000000000000" pitchFamily="65" charset="-120"/>
                <a:ea typeface="標楷體" panose="03000509000000000000" pitchFamily="65" charset="-120"/>
              </a:rPr>
              <a:t>1</a:t>
            </a:r>
            <a:r>
              <a:rPr lang="zh-TW" altLang="en-US" sz="2200" b="1" dirty="0" smtClean="0">
                <a:solidFill>
                  <a:srgbClr val="FF0000"/>
                </a:solidFill>
                <a:latin typeface="標楷體" panose="03000509000000000000" pitchFamily="65" charset="-120"/>
                <a:ea typeface="標楷體" panose="03000509000000000000" pitchFamily="65" charset="-120"/>
              </a:rPr>
              <a:t>日前、後興建完成之房屋稅額漲幅舉例說明如下：</a:t>
            </a:r>
          </a:p>
          <a:p>
            <a:r>
              <a:rPr lang="en-US" altLang="zh-TW" sz="2200" b="1" dirty="0" smtClean="0">
                <a:solidFill>
                  <a:srgbClr val="000099"/>
                </a:solidFill>
                <a:latin typeface="標楷體" panose="03000509000000000000" pitchFamily="65" charset="-120"/>
                <a:ea typeface="標楷體" panose="03000509000000000000" pitchFamily="65" charset="-120"/>
              </a:rPr>
              <a:t>(</a:t>
            </a:r>
            <a:r>
              <a:rPr lang="zh-TW" altLang="en-US" sz="2200" b="1" dirty="0" smtClean="0">
                <a:solidFill>
                  <a:srgbClr val="000099"/>
                </a:solidFill>
                <a:latin typeface="標楷體" panose="03000509000000000000" pitchFamily="65" charset="-120"/>
                <a:ea typeface="標楷體" panose="03000509000000000000" pitchFamily="65" charset="-120"/>
              </a:rPr>
              <a:t>一</a:t>
            </a:r>
            <a:r>
              <a:rPr lang="en-US" altLang="zh-TW" sz="2200" b="1" dirty="0" smtClean="0">
                <a:solidFill>
                  <a:srgbClr val="000099"/>
                </a:solidFill>
                <a:latin typeface="標楷體" panose="03000509000000000000" pitchFamily="65" charset="-120"/>
                <a:ea typeface="標楷體" panose="03000509000000000000" pitchFamily="65" charset="-120"/>
              </a:rPr>
              <a:t>)</a:t>
            </a:r>
            <a:r>
              <a:rPr lang="zh-TW" altLang="en-US" sz="2200" b="1" dirty="0" smtClean="0">
                <a:solidFill>
                  <a:srgbClr val="000099"/>
                </a:solidFill>
                <a:latin typeface="標楷體" panose="03000509000000000000" pitchFamily="65" charset="-120"/>
                <a:ea typeface="標楷體" panose="03000509000000000000" pitchFamily="65" charset="-120"/>
              </a:rPr>
              <a:t>一般房屋</a:t>
            </a:r>
          </a:p>
          <a:p>
            <a:r>
              <a:rPr lang="zh-TW" altLang="en-US" sz="2200" b="1" dirty="0" smtClean="0">
                <a:solidFill>
                  <a:srgbClr val="CC00FF"/>
                </a:solidFill>
                <a:latin typeface="標楷體" panose="03000509000000000000" pitchFamily="65" charset="-120"/>
                <a:ea typeface="標楷體" panose="03000509000000000000" pitchFamily="65" charset="-120"/>
              </a:rPr>
              <a:t>以</a:t>
            </a:r>
            <a:r>
              <a:rPr lang="en-US" altLang="zh-TW" sz="2200" b="1" dirty="0" smtClean="0">
                <a:solidFill>
                  <a:srgbClr val="CC00FF"/>
                </a:solidFill>
                <a:latin typeface="標楷體" panose="03000509000000000000" pitchFamily="65" charset="-120"/>
                <a:ea typeface="標楷體" panose="03000509000000000000" pitchFamily="65" charset="-120"/>
              </a:rPr>
              <a:t>13</a:t>
            </a:r>
            <a:r>
              <a:rPr lang="zh-TW" altLang="en-US" sz="2200" b="1" dirty="0" smtClean="0">
                <a:solidFill>
                  <a:srgbClr val="CC00FF"/>
                </a:solidFill>
                <a:latin typeface="標楷體" panose="03000509000000000000" pitchFamily="65" charset="-120"/>
                <a:ea typeface="標楷體" panose="03000509000000000000" pitchFamily="65" charset="-120"/>
              </a:rPr>
              <a:t>層鋼筋混凝土造，路段率</a:t>
            </a:r>
            <a:r>
              <a:rPr lang="en-US" altLang="zh-TW" sz="2200" b="1" dirty="0" smtClean="0">
                <a:solidFill>
                  <a:srgbClr val="CC00FF"/>
                </a:solidFill>
                <a:latin typeface="標楷體" panose="03000509000000000000" pitchFamily="65" charset="-120"/>
                <a:ea typeface="標楷體" panose="03000509000000000000" pitchFamily="65" charset="-120"/>
              </a:rPr>
              <a:t>140%</a:t>
            </a:r>
            <a:r>
              <a:rPr lang="zh-TW" altLang="en-US" sz="2200" b="1" dirty="0" smtClean="0">
                <a:solidFill>
                  <a:srgbClr val="CC00FF"/>
                </a:solidFill>
                <a:latin typeface="標楷體" panose="03000509000000000000" pitchFamily="65" charset="-120"/>
                <a:ea typeface="標楷體" panose="03000509000000000000" pitchFamily="65" charset="-120"/>
              </a:rPr>
              <a:t>，面積</a:t>
            </a:r>
            <a:r>
              <a:rPr lang="en-US" altLang="zh-TW" sz="2200" b="1" dirty="0" smtClean="0">
                <a:solidFill>
                  <a:srgbClr val="CC00FF"/>
                </a:solidFill>
                <a:latin typeface="標楷體" panose="03000509000000000000" pitchFamily="65" charset="-120"/>
                <a:ea typeface="標楷體" panose="03000509000000000000" pitchFamily="65" charset="-120"/>
              </a:rPr>
              <a:t>142㎡(</a:t>
            </a:r>
            <a:r>
              <a:rPr lang="zh-TW" altLang="en-US" sz="2200" b="1" dirty="0" smtClean="0">
                <a:solidFill>
                  <a:srgbClr val="CC00FF"/>
                </a:solidFill>
                <a:latin typeface="標楷體" panose="03000509000000000000" pitchFamily="65" charset="-120"/>
                <a:ea typeface="標楷體" panose="03000509000000000000" pitchFamily="65" charset="-120"/>
              </a:rPr>
              <a:t>約</a:t>
            </a:r>
            <a:r>
              <a:rPr lang="en-US" altLang="zh-TW" sz="2200" b="1" dirty="0" smtClean="0">
                <a:solidFill>
                  <a:srgbClr val="CC00FF"/>
                </a:solidFill>
                <a:latin typeface="標楷體" panose="03000509000000000000" pitchFamily="65" charset="-120"/>
                <a:ea typeface="標楷體" panose="03000509000000000000" pitchFamily="65" charset="-120"/>
              </a:rPr>
              <a:t>42.96</a:t>
            </a:r>
            <a:r>
              <a:rPr lang="zh-TW" altLang="en-US" sz="2200" b="1" dirty="0" smtClean="0">
                <a:solidFill>
                  <a:srgbClr val="CC00FF"/>
                </a:solidFill>
                <a:latin typeface="標楷體" panose="03000509000000000000" pitchFamily="65" charset="-120"/>
                <a:ea typeface="標楷體" panose="03000509000000000000" pitchFamily="65" charset="-120"/>
              </a:rPr>
              <a:t>坪</a:t>
            </a:r>
            <a:r>
              <a:rPr lang="en-US" altLang="zh-TW" sz="2200" b="1" dirty="0" smtClean="0">
                <a:solidFill>
                  <a:srgbClr val="CC00FF"/>
                </a:solidFill>
                <a:latin typeface="標楷體" panose="03000509000000000000" pitchFamily="65" charset="-120"/>
                <a:ea typeface="標楷體" panose="03000509000000000000" pitchFamily="65" charset="-120"/>
              </a:rPr>
              <a:t>)</a:t>
            </a:r>
            <a:r>
              <a:rPr lang="zh-TW" altLang="en-US" sz="2200" b="1" dirty="0" smtClean="0">
                <a:solidFill>
                  <a:srgbClr val="CC00FF"/>
                </a:solidFill>
                <a:latin typeface="標楷體" panose="03000509000000000000" pitchFamily="65" charset="-120"/>
                <a:ea typeface="標楷體" panose="03000509000000000000" pitchFamily="65" charset="-120"/>
              </a:rPr>
              <a:t>為例</a:t>
            </a:r>
            <a:endParaRPr lang="zh-TW" altLang="en-US" sz="2200" b="1" dirty="0">
              <a:solidFill>
                <a:srgbClr val="CC00FF"/>
              </a:solidFill>
              <a:latin typeface="標楷體" panose="03000509000000000000" pitchFamily="65" charset="-120"/>
              <a:ea typeface="標楷體" panose="03000509000000000000" pitchFamily="65" charset="-120"/>
            </a:endParaRPr>
          </a:p>
        </p:txBody>
      </p:sp>
      <p:sp>
        <p:nvSpPr>
          <p:cNvPr id="6"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P14</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3813089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451863837"/>
              </p:ext>
            </p:extLst>
          </p:nvPr>
        </p:nvGraphicFramePr>
        <p:xfrm>
          <a:off x="467547" y="548681"/>
          <a:ext cx="8280914" cy="5992522"/>
        </p:xfrm>
        <a:graphic>
          <a:graphicData uri="http://schemas.openxmlformats.org/drawingml/2006/table">
            <a:tbl>
              <a:tblPr firstRow="1" firstCol="1" bandRow="1">
                <a:tableStyleId>{5C22544A-7EE6-4342-B048-85BDC9FD1C3A}</a:tableStyleId>
              </a:tblPr>
              <a:tblGrid>
                <a:gridCol w="637293"/>
                <a:gridCol w="548370"/>
                <a:gridCol w="592831"/>
                <a:gridCol w="592831"/>
                <a:gridCol w="797024"/>
                <a:gridCol w="864096"/>
                <a:gridCol w="864096"/>
                <a:gridCol w="864096"/>
                <a:gridCol w="864096"/>
                <a:gridCol w="766935"/>
                <a:gridCol w="889246"/>
              </a:tblGrid>
              <a:tr h="468154">
                <a:tc rowSpan="2">
                  <a:txBody>
                    <a:bodyPr/>
                    <a:lstStyle/>
                    <a:p>
                      <a:pPr>
                        <a:spcAft>
                          <a:spcPts val="0"/>
                        </a:spcAft>
                      </a:pPr>
                      <a:r>
                        <a:rPr lang="zh-TW" sz="1600" b="1" kern="100" dirty="0">
                          <a:solidFill>
                            <a:srgbClr val="800000"/>
                          </a:solidFill>
                          <a:effectLst/>
                          <a:latin typeface="標楷體" panose="03000509000000000000" pitchFamily="65" charset="-120"/>
                          <a:ea typeface="標楷體" panose="03000509000000000000" pitchFamily="65" charset="-120"/>
                        </a:rPr>
                        <a:t>年度</a:t>
                      </a:r>
                    </a:p>
                    <a:p>
                      <a:pPr>
                        <a:spcAft>
                          <a:spcPts val="0"/>
                        </a:spcAft>
                      </a:pPr>
                      <a:r>
                        <a:rPr lang="en-US" sz="1600" b="1" kern="100" dirty="0">
                          <a:solidFill>
                            <a:srgbClr val="800000"/>
                          </a:solidFill>
                          <a:effectLst/>
                          <a:latin typeface="標楷體" panose="03000509000000000000" pitchFamily="65" charset="-120"/>
                          <a:ea typeface="標楷體" panose="03000509000000000000" pitchFamily="65" charset="-120"/>
                        </a:rPr>
                        <a:t> </a:t>
                      </a:r>
                      <a:endParaRPr lang="zh-TW" sz="1600" b="1" kern="100" dirty="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2">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標準單價</a:t>
                      </a:r>
                    </a:p>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a:t>
                      </a:r>
                      <a:r>
                        <a:rPr lang="zh-TW" sz="1600" b="1" kern="100">
                          <a:solidFill>
                            <a:srgbClr val="800000"/>
                          </a:solidFill>
                          <a:effectLst/>
                          <a:latin typeface="標楷體" panose="03000509000000000000" pitchFamily="65" charset="-120"/>
                          <a:ea typeface="標楷體" panose="03000509000000000000" pitchFamily="65" charset="-120"/>
                        </a:rPr>
                        <a:t>元</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lang="zh-TW" altLang="en-US"/>
                    </a:p>
                  </a:txBody>
                  <a:tcPr/>
                </a:tc>
                <a:tc rowSpan="2">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核定單價</a:t>
                      </a:r>
                    </a:p>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a:t>
                      </a:r>
                      <a:r>
                        <a:rPr lang="zh-TW" sz="1600" b="1" kern="100">
                          <a:solidFill>
                            <a:srgbClr val="800000"/>
                          </a:solidFill>
                          <a:effectLst/>
                          <a:latin typeface="標楷體" panose="03000509000000000000" pitchFamily="65" charset="-120"/>
                          <a:ea typeface="標楷體" panose="03000509000000000000" pitchFamily="65" charset="-120"/>
                        </a:rPr>
                        <a:t>元</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房屋現值</a:t>
                      </a:r>
                    </a:p>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a:t>
                      </a:r>
                      <a:r>
                        <a:rPr lang="zh-TW" sz="1600" b="1" kern="100">
                          <a:solidFill>
                            <a:srgbClr val="800000"/>
                          </a:solidFill>
                          <a:effectLst/>
                          <a:latin typeface="標楷體" panose="03000509000000000000" pitchFamily="65" charset="-120"/>
                          <a:ea typeface="標楷體" panose="03000509000000000000" pitchFamily="65" charset="-120"/>
                        </a:rPr>
                        <a:t>元</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自住稅率</a:t>
                      </a:r>
                      <a:r>
                        <a:rPr lang="en-US" sz="1600" b="1" kern="100">
                          <a:solidFill>
                            <a:srgbClr val="800000"/>
                          </a:solidFill>
                          <a:effectLst/>
                          <a:latin typeface="標楷體" panose="03000509000000000000" pitchFamily="65" charset="-120"/>
                          <a:ea typeface="標楷體" panose="03000509000000000000" pitchFamily="65" charset="-120"/>
                        </a:rPr>
                        <a:t>1.2%</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非自住</a:t>
                      </a:r>
                      <a:r>
                        <a:rPr lang="en-US" sz="1600" b="1" kern="100">
                          <a:solidFill>
                            <a:srgbClr val="800000"/>
                          </a:solidFill>
                          <a:effectLst/>
                          <a:latin typeface="標楷體" panose="03000509000000000000" pitchFamily="65" charset="-120"/>
                          <a:ea typeface="標楷體" panose="03000509000000000000" pitchFamily="65" charset="-120"/>
                        </a:rPr>
                        <a:t>2</a:t>
                      </a:r>
                      <a:r>
                        <a:rPr lang="zh-TW" sz="1600" b="1" kern="100">
                          <a:solidFill>
                            <a:srgbClr val="800000"/>
                          </a:solidFill>
                          <a:effectLst/>
                          <a:latin typeface="標楷體" panose="03000509000000000000" pitchFamily="65" charset="-120"/>
                          <a:ea typeface="標楷體" panose="03000509000000000000" pitchFamily="65" charset="-120"/>
                        </a:rPr>
                        <a:t>戶以下</a:t>
                      </a:r>
                    </a:p>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稅率</a:t>
                      </a:r>
                      <a:r>
                        <a:rPr lang="en-US" sz="1600" b="1" kern="100">
                          <a:solidFill>
                            <a:srgbClr val="800000"/>
                          </a:solidFill>
                          <a:effectLst/>
                          <a:latin typeface="標楷體" panose="03000509000000000000" pitchFamily="65" charset="-120"/>
                          <a:ea typeface="標楷體" panose="03000509000000000000" pitchFamily="65" charset="-120"/>
                        </a:rPr>
                        <a:t>2.4%</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非自住</a:t>
                      </a:r>
                      <a:r>
                        <a:rPr lang="en-US" sz="1600" b="1" kern="100">
                          <a:solidFill>
                            <a:srgbClr val="800000"/>
                          </a:solidFill>
                          <a:effectLst/>
                          <a:latin typeface="標楷體" panose="03000509000000000000" pitchFamily="65" charset="-120"/>
                          <a:ea typeface="標楷體" panose="03000509000000000000" pitchFamily="65" charset="-120"/>
                        </a:rPr>
                        <a:t>3 </a:t>
                      </a:r>
                      <a:r>
                        <a:rPr lang="zh-TW" sz="1600" b="1" kern="100">
                          <a:solidFill>
                            <a:srgbClr val="800000"/>
                          </a:solidFill>
                          <a:effectLst/>
                          <a:latin typeface="標楷體" panose="03000509000000000000" pitchFamily="65" charset="-120"/>
                          <a:ea typeface="標楷體" panose="03000509000000000000" pitchFamily="65" charset="-120"/>
                        </a:rPr>
                        <a:t>戶以上</a:t>
                      </a:r>
                    </a:p>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稅率</a:t>
                      </a:r>
                      <a:r>
                        <a:rPr lang="en-US" sz="1600" b="1" kern="100">
                          <a:solidFill>
                            <a:srgbClr val="800000"/>
                          </a:solidFill>
                          <a:effectLst/>
                          <a:latin typeface="標楷體" panose="03000509000000000000" pitchFamily="65" charset="-120"/>
                          <a:ea typeface="標楷體" panose="03000509000000000000" pitchFamily="65" charset="-120"/>
                        </a:rPr>
                        <a:t>3.6%</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r>
              <a:tr h="1638539">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稅額</a:t>
                      </a:r>
                      <a:r>
                        <a:rPr lang="en-US" sz="1600" b="1" kern="100">
                          <a:solidFill>
                            <a:srgbClr val="800000"/>
                          </a:solidFill>
                          <a:effectLst/>
                          <a:latin typeface="標楷體" panose="03000509000000000000" pitchFamily="65" charset="-120"/>
                          <a:ea typeface="標楷體" panose="03000509000000000000" pitchFamily="65" charset="-120"/>
                        </a:rPr>
                        <a:t>/</a:t>
                      </a:r>
                      <a:endParaRPr lang="zh-TW" sz="1600" b="1" kern="100">
                        <a:solidFill>
                          <a:srgbClr val="800000"/>
                        </a:solidFill>
                        <a:effectLst/>
                        <a:latin typeface="標楷體" panose="03000509000000000000" pitchFamily="65" charset="-120"/>
                        <a:ea typeface="標楷體" panose="03000509000000000000" pitchFamily="65" charset="-120"/>
                      </a:endParaRPr>
                    </a:p>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元</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dirty="0">
                          <a:solidFill>
                            <a:srgbClr val="800000"/>
                          </a:solidFill>
                          <a:effectLst/>
                          <a:latin typeface="標楷體" panose="03000509000000000000" pitchFamily="65" charset="-120"/>
                          <a:ea typeface="標楷體" panose="03000509000000000000" pitchFamily="65" charset="-120"/>
                        </a:rPr>
                        <a:t>稅額</a:t>
                      </a:r>
                      <a:r>
                        <a:rPr lang="en-US" sz="1600" b="1" kern="100" dirty="0">
                          <a:solidFill>
                            <a:srgbClr val="800000"/>
                          </a:solidFill>
                          <a:effectLst/>
                          <a:latin typeface="標楷體" panose="03000509000000000000" pitchFamily="65" charset="-120"/>
                          <a:ea typeface="標楷體" panose="03000509000000000000" pitchFamily="65" charset="-120"/>
                        </a:rPr>
                        <a:t>/</a:t>
                      </a:r>
                      <a:r>
                        <a:rPr lang="zh-TW" sz="1600" b="1" kern="100" dirty="0">
                          <a:solidFill>
                            <a:srgbClr val="800000"/>
                          </a:solidFill>
                          <a:effectLst/>
                          <a:latin typeface="標楷體" panose="03000509000000000000" pitchFamily="65" charset="-120"/>
                          <a:ea typeface="標楷體" panose="03000509000000000000" pitchFamily="65" charset="-120"/>
                        </a:rPr>
                        <a:t>元增加倍數</a:t>
                      </a:r>
                      <a:r>
                        <a:rPr lang="en-US" sz="1600" b="1" kern="100" dirty="0">
                          <a:solidFill>
                            <a:srgbClr val="800000"/>
                          </a:solidFill>
                          <a:effectLst/>
                          <a:latin typeface="標楷體" panose="03000509000000000000" pitchFamily="65" charset="-120"/>
                          <a:ea typeface="標楷體" panose="03000509000000000000" pitchFamily="65" charset="-120"/>
                        </a:rPr>
                        <a:t>(</a:t>
                      </a:r>
                      <a:r>
                        <a:rPr lang="zh-TW" sz="1600" b="1" kern="100" dirty="0">
                          <a:solidFill>
                            <a:srgbClr val="800000"/>
                          </a:solidFill>
                          <a:effectLst/>
                          <a:latin typeface="標楷體" panose="03000509000000000000" pitchFamily="65" charset="-120"/>
                          <a:ea typeface="標楷體" panose="03000509000000000000" pitchFamily="65" charset="-120"/>
                        </a:rPr>
                        <a:t>與舊屋</a:t>
                      </a:r>
                      <a:r>
                        <a:rPr lang="en-US" sz="1600" b="1" kern="100" dirty="0">
                          <a:solidFill>
                            <a:srgbClr val="800000"/>
                          </a:solidFill>
                          <a:effectLst/>
                          <a:latin typeface="標楷體" panose="03000509000000000000" pitchFamily="65" charset="-120"/>
                          <a:ea typeface="標楷體" panose="03000509000000000000" pitchFamily="65" charset="-120"/>
                        </a:rPr>
                        <a:t>1.2%</a:t>
                      </a:r>
                      <a:r>
                        <a:rPr lang="zh-TW" sz="1600" b="1" kern="100" dirty="0">
                          <a:solidFill>
                            <a:srgbClr val="800000"/>
                          </a:solidFill>
                          <a:effectLst/>
                          <a:latin typeface="標楷體" panose="03000509000000000000" pitchFamily="65" charset="-120"/>
                          <a:ea typeface="標楷體" panose="03000509000000000000" pitchFamily="65" charset="-120"/>
                        </a:rPr>
                        <a:t>稅率比較</a:t>
                      </a:r>
                      <a:r>
                        <a:rPr lang="en-US" sz="1600" b="1" kern="100" dirty="0">
                          <a:solidFill>
                            <a:srgbClr val="800000"/>
                          </a:solidFill>
                          <a:effectLst/>
                          <a:latin typeface="標楷體" panose="03000509000000000000" pitchFamily="65" charset="-120"/>
                          <a:ea typeface="標楷體" panose="03000509000000000000" pitchFamily="65" charset="-120"/>
                        </a:rPr>
                        <a:t>)</a:t>
                      </a:r>
                      <a:endParaRPr lang="zh-TW" sz="1600" b="1" kern="100" dirty="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稅額</a:t>
                      </a:r>
                      <a:r>
                        <a:rPr lang="en-US" sz="1600" b="1" kern="100">
                          <a:solidFill>
                            <a:srgbClr val="800000"/>
                          </a:solidFill>
                          <a:effectLst/>
                          <a:latin typeface="標楷體" panose="03000509000000000000" pitchFamily="65" charset="-120"/>
                          <a:ea typeface="標楷體" panose="03000509000000000000" pitchFamily="65" charset="-120"/>
                        </a:rPr>
                        <a:t>/</a:t>
                      </a:r>
                      <a:r>
                        <a:rPr lang="zh-TW" sz="1600" b="1" kern="100">
                          <a:solidFill>
                            <a:srgbClr val="800000"/>
                          </a:solidFill>
                          <a:effectLst/>
                          <a:latin typeface="標楷體" panose="03000509000000000000" pitchFamily="65" charset="-120"/>
                          <a:ea typeface="標楷體" panose="03000509000000000000" pitchFamily="65" charset="-120"/>
                        </a:rPr>
                        <a:t>元</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稅額</a:t>
                      </a:r>
                      <a:r>
                        <a:rPr lang="en-US" sz="1600" b="1" kern="100">
                          <a:solidFill>
                            <a:srgbClr val="800000"/>
                          </a:solidFill>
                          <a:effectLst/>
                          <a:latin typeface="標楷體" panose="03000509000000000000" pitchFamily="65" charset="-120"/>
                          <a:ea typeface="標楷體" panose="03000509000000000000" pitchFamily="65" charset="-120"/>
                        </a:rPr>
                        <a:t>/</a:t>
                      </a:r>
                      <a:r>
                        <a:rPr lang="zh-TW" sz="1600" b="1" kern="100">
                          <a:solidFill>
                            <a:srgbClr val="800000"/>
                          </a:solidFill>
                          <a:effectLst/>
                          <a:latin typeface="標楷體" panose="03000509000000000000" pitchFamily="65" charset="-120"/>
                          <a:ea typeface="標楷體" panose="03000509000000000000" pitchFamily="65" charset="-120"/>
                        </a:rPr>
                        <a:t>元增加倍數</a:t>
                      </a:r>
                      <a:r>
                        <a:rPr lang="en-US" sz="1600" b="1" kern="100">
                          <a:solidFill>
                            <a:srgbClr val="800000"/>
                          </a:solidFill>
                          <a:effectLst/>
                          <a:latin typeface="標楷體" panose="03000509000000000000" pitchFamily="65" charset="-120"/>
                          <a:ea typeface="標楷體" panose="03000509000000000000" pitchFamily="65" charset="-120"/>
                        </a:rPr>
                        <a:t>(</a:t>
                      </a:r>
                      <a:r>
                        <a:rPr lang="zh-TW" sz="1600" b="1" kern="100">
                          <a:solidFill>
                            <a:srgbClr val="800000"/>
                          </a:solidFill>
                          <a:effectLst/>
                          <a:latin typeface="標楷體" panose="03000509000000000000" pitchFamily="65" charset="-120"/>
                          <a:ea typeface="標楷體" panose="03000509000000000000" pitchFamily="65" charset="-120"/>
                        </a:rPr>
                        <a:t>與舊屋</a:t>
                      </a:r>
                      <a:r>
                        <a:rPr lang="en-US" sz="1600" b="1" kern="100">
                          <a:solidFill>
                            <a:srgbClr val="800000"/>
                          </a:solidFill>
                          <a:effectLst/>
                          <a:latin typeface="標楷體" panose="03000509000000000000" pitchFamily="65" charset="-120"/>
                          <a:ea typeface="標楷體" panose="03000509000000000000" pitchFamily="65" charset="-120"/>
                        </a:rPr>
                        <a:t>1.2%</a:t>
                      </a:r>
                      <a:r>
                        <a:rPr lang="zh-TW" sz="1600" b="1" kern="100">
                          <a:solidFill>
                            <a:srgbClr val="800000"/>
                          </a:solidFill>
                          <a:effectLst/>
                          <a:latin typeface="標楷體" panose="03000509000000000000" pitchFamily="65" charset="-120"/>
                          <a:ea typeface="標楷體" panose="03000509000000000000" pitchFamily="65" charset="-120"/>
                        </a:rPr>
                        <a:t>稅率比較</a:t>
                      </a:r>
                      <a:r>
                        <a:rPr lang="en-US" sz="1600" b="1" kern="100">
                          <a:solidFill>
                            <a:srgbClr val="800000"/>
                          </a:solidFill>
                          <a:effectLst/>
                          <a:latin typeface="標楷體" panose="03000509000000000000" pitchFamily="65" charset="-120"/>
                          <a:ea typeface="標楷體" panose="03000509000000000000" pitchFamily="65" charset="-120"/>
                        </a:rPr>
                        <a:t>)</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稅額</a:t>
                      </a:r>
                      <a:r>
                        <a:rPr lang="en-US" sz="1600" b="1" kern="100">
                          <a:solidFill>
                            <a:srgbClr val="800000"/>
                          </a:solidFill>
                          <a:effectLst/>
                          <a:latin typeface="標楷體" panose="03000509000000000000" pitchFamily="65" charset="-120"/>
                          <a:ea typeface="標楷體" panose="03000509000000000000" pitchFamily="65" charset="-120"/>
                        </a:rPr>
                        <a:t>/</a:t>
                      </a:r>
                      <a:endParaRPr lang="zh-TW" sz="1600" b="1" kern="100">
                        <a:solidFill>
                          <a:srgbClr val="800000"/>
                        </a:solidFill>
                        <a:effectLst/>
                        <a:latin typeface="標楷體" panose="03000509000000000000" pitchFamily="65" charset="-120"/>
                        <a:ea typeface="標楷體" panose="03000509000000000000" pitchFamily="65" charset="-120"/>
                      </a:endParaRPr>
                    </a:p>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元</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稅額</a:t>
                      </a:r>
                      <a:r>
                        <a:rPr lang="en-US" sz="1600" b="1" kern="100">
                          <a:solidFill>
                            <a:srgbClr val="800000"/>
                          </a:solidFill>
                          <a:effectLst/>
                          <a:latin typeface="標楷體" panose="03000509000000000000" pitchFamily="65" charset="-120"/>
                          <a:ea typeface="標楷體" panose="03000509000000000000" pitchFamily="65" charset="-120"/>
                        </a:rPr>
                        <a:t>/</a:t>
                      </a:r>
                      <a:r>
                        <a:rPr lang="zh-TW" sz="1600" b="1" kern="100">
                          <a:solidFill>
                            <a:srgbClr val="800000"/>
                          </a:solidFill>
                          <a:effectLst/>
                          <a:latin typeface="標楷體" panose="03000509000000000000" pitchFamily="65" charset="-120"/>
                          <a:ea typeface="標楷體" panose="03000509000000000000" pitchFamily="65" charset="-120"/>
                        </a:rPr>
                        <a:t>元增加倍數</a:t>
                      </a:r>
                      <a:r>
                        <a:rPr lang="en-US" sz="1600" b="1" kern="100">
                          <a:solidFill>
                            <a:srgbClr val="800000"/>
                          </a:solidFill>
                          <a:effectLst/>
                          <a:latin typeface="標楷體" panose="03000509000000000000" pitchFamily="65" charset="-120"/>
                          <a:ea typeface="標楷體" panose="03000509000000000000" pitchFamily="65" charset="-120"/>
                        </a:rPr>
                        <a:t>(</a:t>
                      </a:r>
                      <a:r>
                        <a:rPr lang="zh-TW" sz="1600" b="1" kern="100">
                          <a:solidFill>
                            <a:srgbClr val="800000"/>
                          </a:solidFill>
                          <a:effectLst/>
                          <a:latin typeface="標楷體" panose="03000509000000000000" pitchFamily="65" charset="-120"/>
                          <a:ea typeface="標楷體" panose="03000509000000000000" pitchFamily="65" charset="-120"/>
                        </a:rPr>
                        <a:t>與舊屋</a:t>
                      </a:r>
                      <a:r>
                        <a:rPr lang="en-US" sz="1600" b="1" kern="100">
                          <a:solidFill>
                            <a:srgbClr val="800000"/>
                          </a:solidFill>
                          <a:effectLst/>
                          <a:latin typeface="標楷體" panose="03000509000000000000" pitchFamily="65" charset="-120"/>
                          <a:ea typeface="標楷體" panose="03000509000000000000" pitchFamily="65" charset="-120"/>
                        </a:rPr>
                        <a:t>1.2%</a:t>
                      </a:r>
                      <a:r>
                        <a:rPr lang="zh-TW" sz="1600" b="1" kern="100">
                          <a:solidFill>
                            <a:srgbClr val="800000"/>
                          </a:solidFill>
                          <a:effectLst/>
                          <a:latin typeface="標楷體" panose="03000509000000000000" pitchFamily="65" charset="-120"/>
                          <a:ea typeface="標楷體" panose="03000509000000000000" pitchFamily="65" charset="-120"/>
                        </a:rPr>
                        <a:t>稅率比較</a:t>
                      </a:r>
                      <a:r>
                        <a:rPr lang="en-US" sz="1600" b="1" kern="100">
                          <a:solidFill>
                            <a:srgbClr val="800000"/>
                          </a:solidFill>
                          <a:effectLst/>
                          <a:latin typeface="標楷體" panose="03000509000000000000" pitchFamily="65" charset="-120"/>
                          <a:ea typeface="標楷體" panose="03000509000000000000" pitchFamily="65" charset="-120"/>
                        </a:rPr>
                        <a:t>)</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38539">
                <a:tc>
                  <a:txBody>
                    <a:bodyPr/>
                    <a:lstStyle/>
                    <a:p>
                      <a:pPr>
                        <a:spcAft>
                          <a:spcPts val="0"/>
                        </a:spcAft>
                      </a:pPr>
                      <a:r>
                        <a:rPr lang="zh-TW" sz="1600" b="1" kern="100">
                          <a:solidFill>
                            <a:srgbClr val="800000"/>
                          </a:solidFill>
                          <a:effectLst/>
                          <a:latin typeface="標楷體" panose="03000509000000000000" pitchFamily="65" charset="-120"/>
                          <a:ea typeface="標楷體" panose="03000509000000000000" pitchFamily="65" charset="-120"/>
                        </a:rPr>
                        <a:t>新屋</a:t>
                      </a:r>
                    </a:p>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(103.7.1</a:t>
                      </a:r>
                      <a:r>
                        <a:rPr lang="zh-TW" sz="1600" b="1" kern="100">
                          <a:solidFill>
                            <a:srgbClr val="800000"/>
                          </a:solidFill>
                          <a:effectLst/>
                          <a:latin typeface="標楷體" panose="03000509000000000000" pitchFamily="65" charset="-120"/>
                          <a:ea typeface="標楷體" panose="03000509000000000000" pitchFamily="65" charset="-120"/>
                        </a:rPr>
                        <a:t>以後取得使用執</a:t>
                      </a:r>
                      <a:r>
                        <a:rPr lang="en-US" sz="1600" b="1" kern="100">
                          <a:solidFill>
                            <a:srgbClr val="800000"/>
                          </a:solidFill>
                          <a:effectLst/>
                          <a:latin typeface="標楷體" panose="03000509000000000000" pitchFamily="65" charset="-120"/>
                          <a:ea typeface="標楷體" panose="03000509000000000000" pitchFamily="65" charset="-120"/>
                        </a:rPr>
                        <a:t>)</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104</a:t>
                      </a:r>
                      <a:r>
                        <a:rPr lang="zh-TW" sz="1600" b="1" kern="100">
                          <a:solidFill>
                            <a:srgbClr val="800000"/>
                          </a:solidFill>
                          <a:effectLst/>
                          <a:latin typeface="標楷體" panose="03000509000000000000" pitchFamily="65" charset="-120"/>
                          <a:ea typeface="標楷體" panose="03000509000000000000" pitchFamily="65" charset="-120"/>
                        </a:rPr>
                        <a:t>年</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13,400</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13,400</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2,663,900</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31,966</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1.51</a:t>
                      </a:r>
                      <a:r>
                        <a:rPr lang="zh-TW" sz="1600" b="1" kern="100">
                          <a:solidFill>
                            <a:srgbClr val="800000"/>
                          </a:solidFill>
                          <a:effectLst/>
                          <a:latin typeface="標楷體" panose="03000509000000000000" pitchFamily="65" charset="-120"/>
                          <a:ea typeface="標楷體" panose="03000509000000000000" pitchFamily="65" charset="-120"/>
                        </a:rPr>
                        <a:t>倍</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63,933</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4.03</a:t>
                      </a:r>
                      <a:r>
                        <a:rPr lang="zh-TW" sz="1600" b="1" kern="100">
                          <a:solidFill>
                            <a:srgbClr val="800000"/>
                          </a:solidFill>
                          <a:effectLst/>
                          <a:latin typeface="標楷體" panose="03000509000000000000" pitchFamily="65" charset="-120"/>
                          <a:ea typeface="標楷體" panose="03000509000000000000" pitchFamily="65" charset="-120"/>
                        </a:rPr>
                        <a:t>倍</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13,400</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6.54</a:t>
                      </a:r>
                      <a:r>
                        <a:rPr lang="zh-TW" sz="1600" b="1" kern="100">
                          <a:solidFill>
                            <a:srgbClr val="800000"/>
                          </a:solidFill>
                          <a:effectLst/>
                          <a:latin typeface="標楷體" panose="03000509000000000000" pitchFamily="65" charset="-120"/>
                          <a:ea typeface="標楷體" panose="03000509000000000000" pitchFamily="65" charset="-120"/>
                        </a:rPr>
                        <a:t>倍</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59423">
                <a:tc>
                  <a:txBody>
                    <a:bodyPr/>
                    <a:lstStyle/>
                    <a:p>
                      <a:pPr>
                        <a:spcAft>
                          <a:spcPts val="0"/>
                        </a:spcAft>
                      </a:pPr>
                      <a:r>
                        <a:rPr lang="zh-TW" sz="1600" b="1" kern="100" dirty="0">
                          <a:solidFill>
                            <a:srgbClr val="800000"/>
                          </a:solidFill>
                          <a:effectLst/>
                          <a:latin typeface="標楷體" panose="03000509000000000000" pitchFamily="65" charset="-120"/>
                          <a:ea typeface="標楷體" panose="03000509000000000000" pitchFamily="65" charset="-120"/>
                        </a:rPr>
                        <a:t>舊屋</a:t>
                      </a:r>
                    </a:p>
                    <a:p>
                      <a:pPr>
                        <a:spcAft>
                          <a:spcPts val="0"/>
                        </a:spcAft>
                      </a:pPr>
                      <a:r>
                        <a:rPr lang="en-US" sz="1600" b="1" kern="100" dirty="0">
                          <a:solidFill>
                            <a:srgbClr val="800000"/>
                          </a:solidFill>
                          <a:effectLst/>
                          <a:latin typeface="標楷體" panose="03000509000000000000" pitchFamily="65" charset="-120"/>
                          <a:ea typeface="標楷體" panose="03000509000000000000" pitchFamily="65" charset="-120"/>
                        </a:rPr>
                        <a:t>(103.7.1</a:t>
                      </a:r>
                      <a:r>
                        <a:rPr lang="zh-TW" sz="1600" b="1" kern="100" dirty="0">
                          <a:solidFill>
                            <a:srgbClr val="800000"/>
                          </a:solidFill>
                          <a:effectLst/>
                          <a:latin typeface="標楷體" panose="03000509000000000000" pitchFamily="65" charset="-120"/>
                          <a:ea typeface="標楷體" panose="03000509000000000000" pitchFamily="65" charset="-120"/>
                        </a:rPr>
                        <a:t>以前取得使用執照</a:t>
                      </a:r>
                      <a:r>
                        <a:rPr lang="en-US" sz="1600" b="1" kern="100" dirty="0">
                          <a:solidFill>
                            <a:srgbClr val="800000"/>
                          </a:solidFill>
                          <a:effectLst/>
                          <a:latin typeface="標楷體" panose="03000509000000000000" pitchFamily="65" charset="-120"/>
                          <a:ea typeface="標楷體" panose="03000509000000000000" pitchFamily="65" charset="-120"/>
                        </a:rPr>
                        <a:t>)</a:t>
                      </a:r>
                      <a:endParaRPr lang="zh-TW" sz="1600" b="1" kern="100" dirty="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103</a:t>
                      </a:r>
                      <a:r>
                        <a:rPr lang="zh-TW" sz="1600" b="1" kern="100">
                          <a:solidFill>
                            <a:srgbClr val="800000"/>
                          </a:solidFill>
                          <a:effectLst/>
                          <a:latin typeface="標楷體" panose="03000509000000000000" pitchFamily="65" charset="-120"/>
                          <a:ea typeface="標楷體" panose="03000509000000000000" pitchFamily="65" charset="-120"/>
                        </a:rPr>
                        <a:t>年</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5,330</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5,330</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1,059,600</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dirty="0">
                          <a:solidFill>
                            <a:srgbClr val="FF0000"/>
                          </a:solidFill>
                          <a:effectLst/>
                          <a:latin typeface="標楷體" panose="03000509000000000000" pitchFamily="65" charset="-120"/>
                          <a:ea typeface="標楷體" panose="03000509000000000000" pitchFamily="65" charset="-120"/>
                        </a:rPr>
                        <a:t>12,715</a:t>
                      </a:r>
                      <a:endParaRPr lang="zh-TW" sz="1600" b="1" kern="100" dirty="0">
                        <a:solidFill>
                          <a:srgbClr val="FF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dirty="0">
                          <a:solidFill>
                            <a:srgbClr val="800000"/>
                          </a:solidFill>
                          <a:effectLst/>
                          <a:latin typeface="標楷體" panose="03000509000000000000" pitchFamily="65" charset="-120"/>
                          <a:ea typeface="標楷體" panose="03000509000000000000" pitchFamily="65" charset="-120"/>
                        </a:rPr>
                        <a:t>-</a:t>
                      </a:r>
                      <a:endParaRPr lang="zh-TW" sz="1600" b="1" kern="100" dirty="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25,430</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1</a:t>
                      </a:r>
                      <a:r>
                        <a:rPr lang="zh-TW" sz="1600" b="1" kern="100">
                          <a:solidFill>
                            <a:srgbClr val="800000"/>
                          </a:solidFill>
                          <a:effectLst/>
                          <a:latin typeface="標楷體" panose="03000509000000000000" pitchFamily="65" charset="-120"/>
                          <a:ea typeface="標楷體" panose="03000509000000000000" pitchFamily="65" charset="-120"/>
                        </a:rPr>
                        <a:t>倍</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800000"/>
                          </a:solidFill>
                          <a:effectLst/>
                          <a:latin typeface="標楷體" panose="03000509000000000000" pitchFamily="65" charset="-120"/>
                          <a:ea typeface="標楷體" panose="03000509000000000000" pitchFamily="65" charset="-120"/>
                        </a:rPr>
                        <a:t>38,145</a:t>
                      </a:r>
                      <a:endParaRPr lang="zh-TW" sz="1600" b="1" kern="10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dirty="0">
                          <a:solidFill>
                            <a:srgbClr val="800000"/>
                          </a:solidFill>
                          <a:effectLst/>
                          <a:latin typeface="標楷體" panose="03000509000000000000" pitchFamily="65" charset="-120"/>
                          <a:ea typeface="標楷體" panose="03000509000000000000" pitchFamily="65" charset="-120"/>
                        </a:rPr>
                        <a:t>2</a:t>
                      </a:r>
                      <a:r>
                        <a:rPr lang="zh-TW" sz="1600" b="1" kern="100" dirty="0">
                          <a:solidFill>
                            <a:srgbClr val="800000"/>
                          </a:solidFill>
                          <a:effectLst/>
                          <a:latin typeface="標楷體" panose="03000509000000000000" pitchFamily="65" charset="-120"/>
                          <a:ea typeface="標楷體" panose="03000509000000000000" pitchFamily="65" charset="-120"/>
                        </a:rPr>
                        <a:t>倍</a:t>
                      </a:r>
                      <a:endParaRPr lang="zh-TW" sz="1600" b="1" kern="100" dirty="0">
                        <a:solidFill>
                          <a:srgbClr val="80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P15</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3998563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692696"/>
            <a:ext cx="7488832" cy="1323439"/>
          </a:xfrm>
          <a:prstGeom prst="rect">
            <a:avLst/>
          </a:prstGeom>
        </p:spPr>
        <p:txBody>
          <a:bodyPr wrap="square">
            <a:spAutoFit/>
          </a:bodyPr>
          <a:lstStyle/>
          <a:p>
            <a:r>
              <a:rPr lang="zh-TW" altLang="en-US" sz="2000" b="1" dirty="0">
                <a:solidFill>
                  <a:srgbClr val="0000CC"/>
                </a:solidFill>
              </a:rPr>
              <a:t>備註：表列新屋非自住房屋的增加倍數，係以非自住之住家用房屋差別稅率所計算稅額與舊屋適用自住稅率所計算稅額比較結果，如新屋與舊屋在使用情形與持有戶數相同情形下，則房屋稅漲幅均為</a:t>
            </a:r>
            <a:r>
              <a:rPr lang="en-US" altLang="zh-TW" sz="2000" b="1" dirty="0">
                <a:solidFill>
                  <a:srgbClr val="0000CC"/>
                </a:solidFill>
              </a:rPr>
              <a:t>1.51 </a:t>
            </a:r>
            <a:r>
              <a:rPr lang="zh-TW" altLang="en-US" sz="2000" b="1" dirty="0">
                <a:solidFill>
                  <a:srgbClr val="0000CC"/>
                </a:solidFill>
              </a:rPr>
              <a:t>倍，即新標準單價漲幅。</a:t>
            </a:r>
          </a:p>
        </p:txBody>
      </p:sp>
      <p:sp>
        <p:nvSpPr>
          <p:cNvPr id="3" name="矩形 2"/>
          <p:cNvSpPr/>
          <p:nvPr/>
        </p:nvSpPr>
        <p:spPr>
          <a:xfrm>
            <a:off x="827584" y="3068960"/>
            <a:ext cx="7488832" cy="1107996"/>
          </a:xfrm>
          <a:prstGeom prst="rect">
            <a:avLst/>
          </a:prstGeom>
        </p:spPr>
        <p:txBody>
          <a:bodyPr wrap="square">
            <a:spAutoFit/>
          </a:bodyPr>
          <a:lstStyle/>
          <a:p>
            <a:r>
              <a:rPr lang="en-US" altLang="zh-TW" sz="2200" b="1" dirty="0">
                <a:solidFill>
                  <a:srgbClr val="FF0000"/>
                </a:solidFill>
                <a:latin typeface="標楷體" panose="03000509000000000000" pitchFamily="65" charset="-120"/>
                <a:ea typeface="標楷體" panose="03000509000000000000" pitchFamily="65" charset="-120"/>
              </a:rPr>
              <a:t>(</a:t>
            </a:r>
            <a:r>
              <a:rPr lang="zh-TW" altLang="en-US" sz="2200" b="1" dirty="0">
                <a:solidFill>
                  <a:srgbClr val="FF0000"/>
                </a:solidFill>
                <a:latin typeface="標楷體" panose="03000509000000000000" pitchFamily="65" charset="-120"/>
                <a:ea typeface="標楷體" panose="03000509000000000000" pitchFamily="65" charset="-120"/>
              </a:rPr>
              <a:t>二</a:t>
            </a:r>
            <a:r>
              <a:rPr lang="en-US" altLang="zh-TW" sz="2200" b="1" dirty="0">
                <a:solidFill>
                  <a:srgbClr val="FF0000"/>
                </a:solidFill>
                <a:latin typeface="標楷體" panose="03000509000000000000" pitchFamily="65" charset="-120"/>
                <a:ea typeface="標楷體" panose="03000509000000000000" pitchFamily="65" charset="-120"/>
              </a:rPr>
              <a:t>)</a:t>
            </a:r>
            <a:r>
              <a:rPr lang="zh-TW" altLang="en-US" sz="2200" b="1" dirty="0">
                <a:solidFill>
                  <a:srgbClr val="FF0000"/>
                </a:solidFill>
                <a:latin typeface="標楷體" panose="03000509000000000000" pitchFamily="65" charset="-120"/>
                <a:ea typeface="標楷體" panose="03000509000000000000" pitchFamily="65" charset="-120"/>
              </a:rPr>
              <a:t>高級住宅</a:t>
            </a:r>
          </a:p>
          <a:p>
            <a:r>
              <a:rPr lang="zh-TW" altLang="en-US" sz="2200" b="1" dirty="0">
                <a:solidFill>
                  <a:srgbClr val="003300"/>
                </a:solidFill>
                <a:latin typeface="標楷體" panose="03000509000000000000" pitchFamily="65" charset="-120"/>
                <a:ea typeface="標楷體" panose="03000509000000000000" pitchFamily="65" charset="-120"/>
              </a:rPr>
              <a:t>以</a:t>
            </a:r>
            <a:r>
              <a:rPr lang="en-US" altLang="zh-TW" sz="2200" b="1" dirty="0">
                <a:solidFill>
                  <a:srgbClr val="003300"/>
                </a:solidFill>
                <a:latin typeface="標楷體" panose="03000509000000000000" pitchFamily="65" charset="-120"/>
                <a:ea typeface="標楷體" panose="03000509000000000000" pitchFamily="65" charset="-120"/>
              </a:rPr>
              <a:t>22 </a:t>
            </a:r>
            <a:r>
              <a:rPr lang="zh-TW" altLang="en-US" sz="2200" b="1" dirty="0">
                <a:solidFill>
                  <a:srgbClr val="003300"/>
                </a:solidFill>
                <a:latin typeface="標楷體" panose="03000509000000000000" pitchFamily="65" charset="-120"/>
                <a:ea typeface="標楷體" panose="03000509000000000000" pitchFamily="65" charset="-120"/>
              </a:rPr>
              <a:t>層鋼骨造房屋，路段率</a:t>
            </a:r>
            <a:r>
              <a:rPr lang="en-US" altLang="zh-TW" sz="2200" b="1" dirty="0">
                <a:solidFill>
                  <a:srgbClr val="003300"/>
                </a:solidFill>
                <a:latin typeface="標楷體" panose="03000509000000000000" pitchFamily="65" charset="-120"/>
                <a:ea typeface="標楷體" panose="03000509000000000000" pitchFamily="65" charset="-120"/>
              </a:rPr>
              <a:t>300%</a:t>
            </a:r>
            <a:r>
              <a:rPr lang="zh-TW" altLang="en-US" sz="2200" b="1" dirty="0">
                <a:solidFill>
                  <a:srgbClr val="003300"/>
                </a:solidFill>
                <a:latin typeface="標楷體" panose="03000509000000000000" pitchFamily="65" charset="-120"/>
                <a:ea typeface="標楷體" panose="03000509000000000000" pitchFamily="65" charset="-120"/>
              </a:rPr>
              <a:t>，面積</a:t>
            </a:r>
            <a:r>
              <a:rPr lang="en-US" altLang="zh-TW" sz="2200" b="1" dirty="0">
                <a:solidFill>
                  <a:srgbClr val="003300"/>
                </a:solidFill>
                <a:latin typeface="標楷體" panose="03000509000000000000" pitchFamily="65" charset="-120"/>
                <a:ea typeface="標楷體" panose="03000509000000000000" pitchFamily="65" charset="-120"/>
              </a:rPr>
              <a:t>406 ㎡(</a:t>
            </a:r>
            <a:r>
              <a:rPr lang="zh-TW" altLang="en-US" sz="2200" b="1" dirty="0">
                <a:solidFill>
                  <a:srgbClr val="003300"/>
                </a:solidFill>
                <a:latin typeface="標楷體" panose="03000509000000000000" pitchFamily="65" charset="-120"/>
                <a:ea typeface="標楷體" panose="03000509000000000000" pitchFamily="65" charset="-120"/>
              </a:rPr>
              <a:t>約</a:t>
            </a:r>
            <a:r>
              <a:rPr lang="en-US" altLang="zh-TW" sz="2200" b="1" dirty="0">
                <a:solidFill>
                  <a:srgbClr val="003300"/>
                </a:solidFill>
                <a:latin typeface="標楷體" panose="03000509000000000000" pitchFamily="65" charset="-120"/>
                <a:ea typeface="標楷體" panose="03000509000000000000" pitchFamily="65" charset="-120"/>
              </a:rPr>
              <a:t>122 </a:t>
            </a:r>
            <a:r>
              <a:rPr lang="zh-TW" altLang="en-US" sz="2200" b="1" dirty="0">
                <a:solidFill>
                  <a:srgbClr val="003300"/>
                </a:solidFill>
                <a:latin typeface="標楷體" panose="03000509000000000000" pitchFamily="65" charset="-120"/>
                <a:ea typeface="標楷體" panose="03000509000000000000" pitchFamily="65" charset="-120"/>
              </a:rPr>
              <a:t>坪</a:t>
            </a:r>
            <a:r>
              <a:rPr lang="en-US" altLang="zh-TW" sz="2200" b="1" dirty="0">
                <a:solidFill>
                  <a:srgbClr val="003300"/>
                </a:solidFill>
                <a:latin typeface="標楷體" panose="03000509000000000000" pitchFamily="65" charset="-120"/>
                <a:ea typeface="標楷體" panose="03000509000000000000" pitchFamily="65" charset="-120"/>
              </a:rPr>
              <a:t>)</a:t>
            </a:r>
            <a:r>
              <a:rPr lang="zh-TW" altLang="en-US" sz="2200" b="1" dirty="0">
                <a:solidFill>
                  <a:srgbClr val="003300"/>
                </a:solidFill>
                <a:latin typeface="標楷體" panose="03000509000000000000" pitchFamily="65" charset="-120"/>
                <a:ea typeface="標楷體" panose="03000509000000000000" pitchFamily="65" charset="-120"/>
              </a:rPr>
              <a:t>為例</a:t>
            </a:r>
          </a:p>
        </p:txBody>
      </p:sp>
      <p:sp>
        <p:nvSpPr>
          <p:cNvPr id="4"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P16</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897792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567865067"/>
              </p:ext>
            </p:extLst>
          </p:nvPr>
        </p:nvGraphicFramePr>
        <p:xfrm>
          <a:off x="539552" y="332656"/>
          <a:ext cx="8136905" cy="5608320"/>
        </p:xfrm>
        <a:graphic>
          <a:graphicData uri="http://schemas.openxmlformats.org/drawingml/2006/table">
            <a:tbl>
              <a:tblPr firstRow="1" firstCol="1" bandRow="1">
                <a:tableStyleId>{5C22544A-7EE6-4342-B048-85BDC9FD1C3A}</a:tableStyleId>
              </a:tblPr>
              <a:tblGrid>
                <a:gridCol w="622867"/>
                <a:gridCol w="579410"/>
                <a:gridCol w="579410"/>
                <a:gridCol w="579410"/>
                <a:gridCol w="579410"/>
                <a:gridCol w="859967"/>
                <a:gridCol w="859967"/>
                <a:gridCol w="869116"/>
                <a:gridCol w="869116"/>
                <a:gridCol w="869116"/>
                <a:gridCol w="869116"/>
              </a:tblGrid>
              <a:tr h="0">
                <a:tc rowSpan="2">
                  <a:txBody>
                    <a:bodyPr/>
                    <a:lstStyle/>
                    <a:p>
                      <a:pPr>
                        <a:spcAft>
                          <a:spcPts val="0"/>
                        </a:spcAft>
                      </a:pPr>
                      <a:r>
                        <a:rPr lang="zh-TW" sz="1600" b="1" kern="100" dirty="0">
                          <a:solidFill>
                            <a:srgbClr val="000066"/>
                          </a:solidFill>
                          <a:effectLst/>
                          <a:latin typeface="標楷體" panose="03000509000000000000" pitchFamily="65" charset="-120"/>
                          <a:ea typeface="標楷體" panose="03000509000000000000" pitchFamily="65" charset="-120"/>
                        </a:rPr>
                        <a:t>年度</a:t>
                      </a:r>
                    </a:p>
                    <a:p>
                      <a:pPr>
                        <a:spcAft>
                          <a:spcPts val="0"/>
                        </a:spcAft>
                      </a:pPr>
                      <a:r>
                        <a:rPr lang="en-US" sz="1600" b="1" kern="100" dirty="0">
                          <a:solidFill>
                            <a:srgbClr val="000066"/>
                          </a:solidFill>
                          <a:effectLst/>
                          <a:latin typeface="標楷體" panose="03000509000000000000" pitchFamily="65" charset="-120"/>
                          <a:ea typeface="標楷體" panose="03000509000000000000" pitchFamily="65" charset="-120"/>
                        </a:rPr>
                        <a:t> </a:t>
                      </a:r>
                      <a:endParaRPr lang="zh-TW" sz="1600" b="1" kern="100" dirty="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2">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標準單價</a:t>
                      </a:r>
                    </a:p>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a:t>
                      </a:r>
                      <a:r>
                        <a:rPr lang="zh-TW" sz="1600" b="1" kern="100">
                          <a:solidFill>
                            <a:srgbClr val="000066"/>
                          </a:solidFill>
                          <a:effectLst/>
                          <a:latin typeface="標楷體" panose="03000509000000000000" pitchFamily="65" charset="-120"/>
                          <a:ea typeface="標楷體" panose="03000509000000000000" pitchFamily="65" charset="-120"/>
                        </a:rPr>
                        <a:t>元</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lang="zh-TW" altLang="en-US"/>
                    </a:p>
                  </a:txBody>
                  <a:tcPr/>
                </a:tc>
                <a:tc rowSpan="2">
                  <a:txBody>
                    <a:bodyPr/>
                    <a:lstStyle/>
                    <a:p>
                      <a:pPr>
                        <a:spcAft>
                          <a:spcPts val="0"/>
                        </a:spcAft>
                      </a:pPr>
                      <a:r>
                        <a:rPr lang="zh-TW" sz="1600" b="1" kern="100" dirty="0">
                          <a:solidFill>
                            <a:srgbClr val="000066"/>
                          </a:solidFill>
                          <a:effectLst/>
                          <a:latin typeface="標楷體" panose="03000509000000000000" pitchFamily="65" charset="-120"/>
                          <a:ea typeface="標楷體" panose="03000509000000000000" pitchFamily="65" charset="-120"/>
                        </a:rPr>
                        <a:t>核定單價</a:t>
                      </a:r>
                    </a:p>
                    <a:p>
                      <a:pPr>
                        <a:spcAft>
                          <a:spcPts val="0"/>
                        </a:spcAft>
                      </a:pPr>
                      <a:r>
                        <a:rPr lang="en-US" sz="1600" b="1" kern="100" dirty="0">
                          <a:solidFill>
                            <a:srgbClr val="000066"/>
                          </a:solidFill>
                          <a:effectLst/>
                          <a:latin typeface="標楷體" panose="03000509000000000000" pitchFamily="65" charset="-120"/>
                          <a:ea typeface="標楷體" panose="03000509000000000000" pitchFamily="65" charset="-120"/>
                        </a:rPr>
                        <a:t>/</a:t>
                      </a:r>
                      <a:r>
                        <a:rPr lang="zh-TW" sz="1600" b="1" kern="100" dirty="0">
                          <a:solidFill>
                            <a:srgbClr val="000066"/>
                          </a:solidFill>
                          <a:effectLst/>
                          <a:latin typeface="標楷體" panose="03000509000000000000" pitchFamily="65" charset="-120"/>
                          <a:ea typeface="標楷體" panose="03000509000000000000" pitchFamily="65" charset="-120"/>
                        </a:rPr>
                        <a:t>元</a:t>
                      </a:r>
                      <a:endParaRPr lang="zh-TW" sz="1600" b="1" kern="100" dirty="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房屋現值</a:t>
                      </a:r>
                    </a:p>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a:t>
                      </a:r>
                      <a:r>
                        <a:rPr lang="zh-TW" sz="1600" b="1" kern="100">
                          <a:solidFill>
                            <a:srgbClr val="000066"/>
                          </a:solidFill>
                          <a:effectLst/>
                          <a:latin typeface="標楷體" panose="03000509000000000000" pitchFamily="65" charset="-120"/>
                          <a:ea typeface="標楷體" panose="03000509000000000000" pitchFamily="65" charset="-120"/>
                        </a:rPr>
                        <a:t>元</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自住稅率</a:t>
                      </a:r>
                      <a:r>
                        <a:rPr lang="en-US" sz="1600" b="1" kern="100">
                          <a:solidFill>
                            <a:srgbClr val="000066"/>
                          </a:solidFill>
                          <a:effectLst/>
                          <a:latin typeface="標楷體" panose="03000509000000000000" pitchFamily="65" charset="-120"/>
                          <a:ea typeface="標楷體" panose="03000509000000000000" pitchFamily="65" charset="-120"/>
                        </a:rPr>
                        <a:t>1.2%</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非自住</a:t>
                      </a:r>
                      <a:r>
                        <a:rPr lang="en-US" sz="1600" b="1" kern="100">
                          <a:solidFill>
                            <a:srgbClr val="000066"/>
                          </a:solidFill>
                          <a:effectLst/>
                          <a:latin typeface="標楷體" panose="03000509000000000000" pitchFamily="65" charset="-120"/>
                          <a:ea typeface="標楷體" panose="03000509000000000000" pitchFamily="65" charset="-120"/>
                        </a:rPr>
                        <a:t>2</a:t>
                      </a:r>
                      <a:r>
                        <a:rPr lang="zh-TW" sz="1600" b="1" kern="100">
                          <a:solidFill>
                            <a:srgbClr val="000066"/>
                          </a:solidFill>
                          <a:effectLst/>
                          <a:latin typeface="標楷體" panose="03000509000000000000" pitchFamily="65" charset="-120"/>
                          <a:ea typeface="標楷體" panose="03000509000000000000" pitchFamily="65" charset="-120"/>
                        </a:rPr>
                        <a:t>戶以下</a:t>
                      </a:r>
                    </a:p>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稅率</a:t>
                      </a:r>
                      <a:r>
                        <a:rPr lang="en-US" sz="1600" b="1" kern="100">
                          <a:solidFill>
                            <a:srgbClr val="000066"/>
                          </a:solidFill>
                          <a:effectLst/>
                          <a:latin typeface="標楷體" panose="03000509000000000000" pitchFamily="65" charset="-120"/>
                          <a:ea typeface="標楷體" panose="03000509000000000000" pitchFamily="65" charset="-120"/>
                        </a:rPr>
                        <a:t>2.4%</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非自住</a:t>
                      </a:r>
                      <a:r>
                        <a:rPr lang="en-US" sz="1600" b="1" kern="100">
                          <a:solidFill>
                            <a:srgbClr val="000066"/>
                          </a:solidFill>
                          <a:effectLst/>
                          <a:latin typeface="標楷體" panose="03000509000000000000" pitchFamily="65" charset="-120"/>
                          <a:ea typeface="標楷體" panose="03000509000000000000" pitchFamily="65" charset="-120"/>
                        </a:rPr>
                        <a:t>3 </a:t>
                      </a:r>
                      <a:r>
                        <a:rPr lang="zh-TW" sz="1600" b="1" kern="100">
                          <a:solidFill>
                            <a:srgbClr val="000066"/>
                          </a:solidFill>
                          <a:effectLst/>
                          <a:latin typeface="標楷體" panose="03000509000000000000" pitchFamily="65" charset="-120"/>
                          <a:ea typeface="標楷體" panose="03000509000000000000" pitchFamily="65" charset="-120"/>
                        </a:rPr>
                        <a:t>戶以上</a:t>
                      </a:r>
                    </a:p>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稅率</a:t>
                      </a:r>
                      <a:r>
                        <a:rPr lang="en-US" sz="1600" b="1" kern="100">
                          <a:solidFill>
                            <a:srgbClr val="000066"/>
                          </a:solidFill>
                          <a:effectLst/>
                          <a:latin typeface="標楷體" panose="03000509000000000000" pitchFamily="65" charset="-120"/>
                          <a:ea typeface="標楷體" panose="03000509000000000000" pitchFamily="65" charset="-120"/>
                        </a:rPr>
                        <a:t>3.6%</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r>
              <a:tr h="0">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稅額</a:t>
                      </a:r>
                      <a:r>
                        <a:rPr lang="en-US"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endParaRPr>
                    </a:p>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元</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增加倍數</a:t>
                      </a:r>
                      <a:r>
                        <a:rPr lang="en-US" sz="1600" b="1" kern="100">
                          <a:solidFill>
                            <a:srgbClr val="000066"/>
                          </a:solidFill>
                          <a:effectLst/>
                          <a:latin typeface="標楷體" panose="03000509000000000000" pitchFamily="65" charset="-120"/>
                          <a:ea typeface="標楷體" panose="03000509000000000000" pitchFamily="65" charset="-120"/>
                        </a:rPr>
                        <a:t>(</a:t>
                      </a:r>
                      <a:r>
                        <a:rPr lang="zh-TW" sz="1600" b="1" kern="100">
                          <a:solidFill>
                            <a:srgbClr val="000066"/>
                          </a:solidFill>
                          <a:effectLst/>
                          <a:latin typeface="標楷體" panose="03000509000000000000" pitchFamily="65" charset="-120"/>
                          <a:ea typeface="標楷體" panose="03000509000000000000" pitchFamily="65" charset="-120"/>
                        </a:rPr>
                        <a:t>與舊屋</a:t>
                      </a:r>
                      <a:r>
                        <a:rPr lang="en-US" sz="1600" b="1" kern="100">
                          <a:solidFill>
                            <a:srgbClr val="000066"/>
                          </a:solidFill>
                          <a:effectLst/>
                          <a:latin typeface="標楷體" panose="03000509000000000000" pitchFamily="65" charset="-120"/>
                          <a:ea typeface="標楷體" panose="03000509000000000000" pitchFamily="65" charset="-120"/>
                        </a:rPr>
                        <a:t>100</a:t>
                      </a:r>
                      <a:r>
                        <a:rPr lang="zh-TW" sz="1600" b="1" kern="100">
                          <a:solidFill>
                            <a:srgbClr val="000066"/>
                          </a:solidFill>
                          <a:effectLst/>
                          <a:latin typeface="標楷體" panose="03000509000000000000" pitchFamily="65" charset="-120"/>
                          <a:ea typeface="標楷體" panose="03000509000000000000" pitchFamily="65" charset="-120"/>
                        </a:rPr>
                        <a:t>年</a:t>
                      </a:r>
                      <a:r>
                        <a:rPr lang="en-US" sz="1600" b="1" kern="100">
                          <a:solidFill>
                            <a:srgbClr val="000066"/>
                          </a:solidFill>
                          <a:effectLst/>
                          <a:latin typeface="標楷體" panose="03000509000000000000" pitchFamily="65" charset="-120"/>
                          <a:ea typeface="標楷體" panose="03000509000000000000" pitchFamily="65" charset="-120"/>
                        </a:rPr>
                        <a:t>1.2%</a:t>
                      </a:r>
                      <a:r>
                        <a:rPr lang="zh-TW" sz="1600" b="1" kern="100">
                          <a:solidFill>
                            <a:srgbClr val="000066"/>
                          </a:solidFill>
                          <a:effectLst/>
                          <a:latin typeface="標楷體" panose="03000509000000000000" pitchFamily="65" charset="-120"/>
                          <a:ea typeface="標楷體" panose="03000509000000000000" pitchFamily="65" charset="-120"/>
                        </a:rPr>
                        <a:t>稅率比較</a:t>
                      </a:r>
                      <a:r>
                        <a:rPr lang="en-US"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稅額</a:t>
                      </a:r>
                      <a:r>
                        <a:rPr lang="en-US" sz="1600" b="1" kern="100">
                          <a:solidFill>
                            <a:srgbClr val="000066"/>
                          </a:solidFill>
                          <a:effectLst/>
                          <a:latin typeface="標楷體" panose="03000509000000000000" pitchFamily="65" charset="-120"/>
                          <a:ea typeface="標楷體" panose="03000509000000000000" pitchFamily="65" charset="-120"/>
                        </a:rPr>
                        <a:t>/</a:t>
                      </a:r>
                      <a:r>
                        <a:rPr lang="zh-TW" sz="1600" b="1" kern="100">
                          <a:solidFill>
                            <a:srgbClr val="000066"/>
                          </a:solidFill>
                          <a:effectLst/>
                          <a:latin typeface="標楷體" panose="03000509000000000000" pitchFamily="65" charset="-120"/>
                          <a:ea typeface="標楷體" panose="03000509000000000000" pitchFamily="65" charset="-120"/>
                        </a:rPr>
                        <a:t>元</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增加倍數</a:t>
                      </a:r>
                      <a:r>
                        <a:rPr lang="en-US" sz="1600" b="1" kern="100">
                          <a:solidFill>
                            <a:srgbClr val="000066"/>
                          </a:solidFill>
                          <a:effectLst/>
                          <a:latin typeface="標楷體" panose="03000509000000000000" pitchFamily="65" charset="-120"/>
                          <a:ea typeface="標楷體" panose="03000509000000000000" pitchFamily="65" charset="-120"/>
                        </a:rPr>
                        <a:t>(</a:t>
                      </a:r>
                      <a:r>
                        <a:rPr lang="zh-TW" sz="1600" b="1" kern="100">
                          <a:solidFill>
                            <a:srgbClr val="000066"/>
                          </a:solidFill>
                          <a:effectLst/>
                          <a:latin typeface="標楷體" panose="03000509000000000000" pitchFamily="65" charset="-120"/>
                          <a:ea typeface="標楷體" panose="03000509000000000000" pitchFamily="65" charset="-120"/>
                        </a:rPr>
                        <a:t>與舊屋</a:t>
                      </a:r>
                      <a:r>
                        <a:rPr lang="en-US" sz="1600" b="1" kern="100">
                          <a:solidFill>
                            <a:srgbClr val="000066"/>
                          </a:solidFill>
                          <a:effectLst/>
                          <a:latin typeface="標楷體" panose="03000509000000000000" pitchFamily="65" charset="-120"/>
                          <a:ea typeface="標楷體" panose="03000509000000000000" pitchFamily="65" charset="-120"/>
                        </a:rPr>
                        <a:t>100</a:t>
                      </a:r>
                      <a:r>
                        <a:rPr lang="zh-TW" sz="1600" b="1" kern="100">
                          <a:solidFill>
                            <a:srgbClr val="000066"/>
                          </a:solidFill>
                          <a:effectLst/>
                          <a:latin typeface="標楷體" panose="03000509000000000000" pitchFamily="65" charset="-120"/>
                          <a:ea typeface="標楷體" panose="03000509000000000000" pitchFamily="65" charset="-120"/>
                        </a:rPr>
                        <a:t>年</a:t>
                      </a:r>
                      <a:r>
                        <a:rPr lang="en-US" sz="1600" b="1" kern="100">
                          <a:solidFill>
                            <a:srgbClr val="000066"/>
                          </a:solidFill>
                          <a:effectLst/>
                          <a:latin typeface="標楷體" panose="03000509000000000000" pitchFamily="65" charset="-120"/>
                          <a:ea typeface="標楷體" panose="03000509000000000000" pitchFamily="65" charset="-120"/>
                        </a:rPr>
                        <a:t>1.2%</a:t>
                      </a:r>
                      <a:r>
                        <a:rPr lang="zh-TW" sz="1600" b="1" kern="100">
                          <a:solidFill>
                            <a:srgbClr val="000066"/>
                          </a:solidFill>
                          <a:effectLst/>
                          <a:latin typeface="標楷體" panose="03000509000000000000" pitchFamily="65" charset="-120"/>
                          <a:ea typeface="標楷體" panose="03000509000000000000" pitchFamily="65" charset="-120"/>
                        </a:rPr>
                        <a:t>稅率比較</a:t>
                      </a:r>
                      <a:r>
                        <a:rPr lang="en-US"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稅額</a:t>
                      </a:r>
                      <a:r>
                        <a:rPr lang="en-US"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endParaRPr>
                    </a:p>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元</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增加倍數</a:t>
                      </a:r>
                      <a:r>
                        <a:rPr lang="en-US" sz="1600" b="1" kern="100">
                          <a:solidFill>
                            <a:srgbClr val="000066"/>
                          </a:solidFill>
                          <a:effectLst/>
                          <a:latin typeface="標楷體" panose="03000509000000000000" pitchFamily="65" charset="-120"/>
                          <a:ea typeface="標楷體" panose="03000509000000000000" pitchFamily="65" charset="-120"/>
                        </a:rPr>
                        <a:t>(</a:t>
                      </a:r>
                      <a:r>
                        <a:rPr lang="zh-TW" sz="1600" b="1" kern="100">
                          <a:solidFill>
                            <a:srgbClr val="000066"/>
                          </a:solidFill>
                          <a:effectLst/>
                          <a:latin typeface="標楷體" panose="03000509000000000000" pitchFamily="65" charset="-120"/>
                          <a:ea typeface="標楷體" panose="03000509000000000000" pitchFamily="65" charset="-120"/>
                        </a:rPr>
                        <a:t>與舊屋</a:t>
                      </a:r>
                      <a:r>
                        <a:rPr lang="en-US" sz="1600" b="1" kern="100">
                          <a:solidFill>
                            <a:srgbClr val="000066"/>
                          </a:solidFill>
                          <a:effectLst/>
                          <a:latin typeface="標楷體" panose="03000509000000000000" pitchFamily="65" charset="-120"/>
                          <a:ea typeface="標楷體" panose="03000509000000000000" pitchFamily="65" charset="-120"/>
                        </a:rPr>
                        <a:t>100</a:t>
                      </a:r>
                      <a:r>
                        <a:rPr lang="zh-TW" sz="1600" b="1" kern="100">
                          <a:solidFill>
                            <a:srgbClr val="000066"/>
                          </a:solidFill>
                          <a:effectLst/>
                          <a:latin typeface="標楷體" panose="03000509000000000000" pitchFamily="65" charset="-120"/>
                          <a:ea typeface="標楷體" panose="03000509000000000000" pitchFamily="65" charset="-120"/>
                        </a:rPr>
                        <a:t>年</a:t>
                      </a:r>
                      <a:r>
                        <a:rPr lang="en-US" sz="1600" b="1" kern="100">
                          <a:solidFill>
                            <a:srgbClr val="000066"/>
                          </a:solidFill>
                          <a:effectLst/>
                          <a:latin typeface="標楷體" panose="03000509000000000000" pitchFamily="65" charset="-120"/>
                          <a:ea typeface="標楷體" panose="03000509000000000000" pitchFamily="65" charset="-120"/>
                        </a:rPr>
                        <a:t>1.2%</a:t>
                      </a:r>
                      <a:r>
                        <a:rPr lang="zh-TW" sz="1600" b="1" kern="100">
                          <a:solidFill>
                            <a:srgbClr val="000066"/>
                          </a:solidFill>
                          <a:effectLst/>
                          <a:latin typeface="標楷體" panose="03000509000000000000" pitchFamily="65" charset="-120"/>
                          <a:ea typeface="標楷體" panose="03000509000000000000" pitchFamily="65" charset="-120"/>
                        </a:rPr>
                        <a:t>稅率比較</a:t>
                      </a:r>
                      <a:r>
                        <a:rPr lang="en-US"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新屋</a:t>
                      </a:r>
                    </a:p>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(103.7.1</a:t>
                      </a:r>
                      <a:r>
                        <a:rPr lang="zh-TW" sz="1600" b="1" kern="100">
                          <a:solidFill>
                            <a:srgbClr val="000066"/>
                          </a:solidFill>
                          <a:effectLst/>
                          <a:latin typeface="標楷體" panose="03000509000000000000" pitchFamily="65" charset="-120"/>
                          <a:ea typeface="標楷體" panose="03000509000000000000" pitchFamily="65" charset="-120"/>
                        </a:rPr>
                        <a:t>以後取得使用執</a:t>
                      </a:r>
                      <a:r>
                        <a:rPr lang="en-US"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104</a:t>
                      </a:r>
                      <a:r>
                        <a:rPr lang="zh-TW" sz="1600" b="1" kern="100">
                          <a:solidFill>
                            <a:srgbClr val="000066"/>
                          </a:solidFill>
                          <a:effectLst/>
                          <a:latin typeface="標楷體" panose="03000509000000000000" pitchFamily="65" charset="-120"/>
                          <a:ea typeface="標楷體" panose="03000509000000000000" pitchFamily="65" charset="-120"/>
                        </a:rPr>
                        <a:t>年</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18,850</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75,400</a:t>
                      </a:r>
                      <a:r>
                        <a:rPr lang="zh-TW" sz="1600" b="1" kern="100">
                          <a:solidFill>
                            <a:srgbClr val="000066"/>
                          </a:solidFill>
                          <a:effectLst/>
                          <a:latin typeface="標楷體" panose="03000509000000000000" pitchFamily="65" charset="-120"/>
                          <a:ea typeface="標楷體" panose="03000509000000000000" pitchFamily="65" charset="-120"/>
                        </a:rPr>
                        <a:t>【</a:t>
                      </a:r>
                      <a:r>
                        <a:rPr lang="en-US" sz="1600" b="1" kern="100">
                          <a:solidFill>
                            <a:srgbClr val="000066"/>
                          </a:solidFill>
                          <a:effectLst/>
                          <a:latin typeface="標楷體" panose="03000509000000000000" pitchFamily="65" charset="-120"/>
                          <a:ea typeface="標楷體" panose="03000509000000000000" pitchFamily="65" charset="-120"/>
                        </a:rPr>
                        <a:t>18850*(1+300%)</a:t>
                      </a:r>
                      <a:r>
                        <a:rPr lang="zh-TW"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91,837,200</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1,102,046</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8.46</a:t>
                      </a:r>
                      <a:r>
                        <a:rPr lang="zh-TW" sz="1600" b="1" kern="100">
                          <a:solidFill>
                            <a:srgbClr val="000066"/>
                          </a:solidFill>
                          <a:effectLst/>
                          <a:latin typeface="標楷體" panose="03000509000000000000" pitchFamily="65" charset="-120"/>
                          <a:ea typeface="標楷體" panose="03000509000000000000" pitchFamily="65" charset="-120"/>
                        </a:rPr>
                        <a:t>倍</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2,204,092</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17.92</a:t>
                      </a:r>
                      <a:r>
                        <a:rPr lang="zh-TW" sz="1600" b="1" kern="100">
                          <a:solidFill>
                            <a:srgbClr val="000066"/>
                          </a:solidFill>
                          <a:effectLst/>
                          <a:latin typeface="標楷體" panose="03000509000000000000" pitchFamily="65" charset="-120"/>
                          <a:ea typeface="標楷體" panose="03000509000000000000" pitchFamily="65" charset="-120"/>
                        </a:rPr>
                        <a:t>倍</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3,306,139</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27.38</a:t>
                      </a:r>
                      <a:r>
                        <a:rPr lang="zh-TW" sz="1600" b="1" kern="100">
                          <a:solidFill>
                            <a:srgbClr val="000066"/>
                          </a:solidFill>
                          <a:effectLst/>
                          <a:latin typeface="標楷體" panose="03000509000000000000" pitchFamily="65" charset="-120"/>
                          <a:ea typeface="標楷體" panose="03000509000000000000" pitchFamily="65" charset="-120"/>
                        </a:rPr>
                        <a:t>倍</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舊屋</a:t>
                      </a:r>
                    </a:p>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(103.7.1</a:t>
                      </a:r>
                      <a:r>
                        <a:rPr lang="zh-TW" sz="1600" b="1" kern="100">
                          <a:solidFill>
                            <a:srgbClr val="000066"/>
                          </a:solidFill>
                          <a:effectLst/>
                          <a:latin typeface="標楷體" panose="03000509000000000000" pitchFamily="65" charset="-120"/>
                          <a:ea typeface="標楷體" panose="03000509000000000000" pitchFamily="65" charset="-120"/>
                        </a:rPr>
                        <a:t>以前取得</a:t>
                      </a:r>
                    </a:p>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使用執</a:t>
                      </a:r>
                    </a:p>
                    <a:p>
                      <a:pPr>
                        <a:spcAft>
                          <a:spcPts val="0"/>
                        </a:spcAft>
                      </a:pPr>
                      <a:r>
                        <a:rPr lang="zh-TW" sz="1600" b="1" kern="100">
                          <a:solidFill>
                            <a:srgbClr val="000066"/>
                          </a:solidFill>
                          <a:effectLst/>
                          <a:latin typeface="標楷體" panose="03000509000000000000" pitchFamily="65" charset="-120"/>
                          <a:ea typeface="標楷體" panose="03000509000000000000" pitchFamily="65" charset="-120"/>
                        </a:rPr>
                        <a:t>照</a:t>
                      </a:r>
                      <a:r>
                        <a:rPr lang="en-US"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101</a:t>
                      </a:r>
                      <a:r>
                        <a:rPr lang="zh-TW" sz="1600" b="1" kern="100">
                          <a:solidFill>
                            <a:srgbClr val="000066"/>
                          </a:solidFill>
                          <a:effectLst/>
                          <a:latin typeface="標楷體" panose="03000509000000000000" pitchFamily="65" charset="-120"/>
                          <a:ea typeface="標楷體" panose="03000509000000000000" pitchFamily="65" charset="-120"/>
                        </a:rPr>
                        <a:t>年</a:t>
                      </a:r>
                      <a:r>
                        <a:rPr lang="en-US" sz="1600" b="1" kern="100">
                          <a:solidFill>
                            <a:srgbClr val="000066"/>
                          </a:solidFill>
                          <a:effectLst/>
                          <a:latin typeface="標楷體" panose="03000509000000000000" pitchFamily="65" charset="-120"/>
                          <a:ea typeface="標楷體" panose="03000509000000000000" pitchFamily="65" charset="-120"/>
                        </a:rPr>
                        <a:t>-103</a:t>
                      </a:r>
                      <a:r>
                        <a:rPr lang="zh-TW" sz="1600" b="1" kern="100">
                          <a:solidFill>
                            <a:srgbClr val="000066"/>
                          </a:solidFill>
                          <a:effectLst/>
                          <a:latin typeface="標楷體" panose="03000509000000000000" pitchFamily="65" charset="-120"/>
                          <a:ea typeface="標楷體" panose="03000509000000000000" pitchFamily="65" charset="-120"/>
                        </a:rPr>
                        <a:t>年</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7,970</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31,880</a:t>
                      </a:r>
                      <a:r>
                        <a:rPr lang="zh-TW" sz="1600" b="1" kern="100">
                          <a:solidFill>
                            <a:srgbClr val="000066"/>
                          </a:solidFill>
                          <a:effectLst/>
                          <a:latin typeface="標楷體" panose="03000509000000000000" pitchFamily="65" charset="-120"/>
                          <a:ea typeface="標楷體" panose="03000509000000000000" pitchFamily="65" charset="-120"/>
                        </a:rPr>
                        <a:t>【</a:t>
                      </a:r>
                      <a:r>
                        <a:rPr lang="en-US" sz="1600" b="1" kern="100">
                          <a:solidFill>
                            <a:srgbClr val="000066"/>
                          </a:solidFill>
                          <a:effectLst/>
                          <a:latin typeface="標楷體" panose="03000509000000000000" pitchFamily="65" charset="-120"/>
                          <a:ea typeface="標楷體" panose="03000509000000000000" pitchFamily="65" charset="-120"/>
                        </a:rPr>
                        <a:t>7970*(1+300%)</a:t>
                      </a:r>
                      <a:r>
                        <a:rPr lang="zh-TW"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38,829,800</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465,957</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3</a:t>
                      </a:r>
                      <a:r>
                        <a:rPr lang="zh-TW" sz="1600" b="1" kern="100">
                          <a:solidFill>
                            <a:srgbClr val="000066"/>
                          </a:solidFill>
                          <a:effectLst/>
                          <a:latin typeface="標楷體" panose="03000509000000000000" pitchFamily="65" charset="-120"/>
                          <a:ea typeface="標楷體" panose="03000509000000000000" pitchFamily="65" charset="-120"/>
                        </a:rPr>
                        <a:t>倍</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931,915</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7</a:t>
                      </a:r>
                      <a:r>
                        <a:rPr lang="zh-TW" sz="1600" b="1" kern="100">
                          <a:solidFill>
                            <a:srgbClr val="000066"/>
                          </a:solidFill>
                          <a:effectLst/>
                          <a:latin typeface="標楷體" panose="03000509000000000000" pitchFamily="65" charset="-120"/>
                          <a:ea typeface="標楷體" panose="03000509000000000000" pitchFamily="65" charset="-120"/>
                        </a:rPr>
                        <a:t>倍</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1,397,872</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11</a:t>
                      </a:r>
                      <a:r>
                        <a:rPr lang="zh-TW" sz="1600" b="1" kern="100">
                          <a:solidFill>
                            <a:srgbClr val="000066"/>
                          </a:solidFill>
                          <a:effectLst/>
                          <a:latin typeface="標楷體" panose="03000509000000000000" pitchFamily="65" charset="-120"/>
                          <a:ea typeface="標楷體" panose="03000509000000000000" pitchFamily="65" charset="-120"/>
                        </a:rPr>
                        <a:t>倍</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TW" altLang="en-US"/>
                    </a:p>
                  </a:txBody>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100</a:t>
                      </a:r>
                      <a:r>
                        <a:rPr lang="zh-TW" sz="1600" b="1" kern="100">
                          <a:solidFill>
                            <a:srgbClr val="000066"/>
                          </a:solidFill>
                          <a:effectLst/>
                          <a:latin typeface="標楷體" panose="03000509000000000000" pitchFamily="65" charset="-120"/>
                          <a:ea typeface="標楷體" panose="03000509000000000000" pitchFamily="65" charset="-120"/>
                        </a:rPr>
                        <a:t>年</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7,970</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7,970</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9,707,500</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dirty="0">
                          <a:solidFill>
                            <a:srgbClr val="FF0000"/>
                          </a:solidFill>
                          <a:effectLst/>
                          <a:latin typeface="標楷體" panose="03000509000000000000" pitchFamily="65" charset="-120"/>
                          <a:ea typeface="標楷體" panose="03000509000000000000" pitchFamily="65" charset="-120"/>
                        </a:rPr>
                        <a:t>116,490</a:t>
                      </a:r>
                      <a:endParaRPr lang="zh-TW" sz="1600" b="1" kern="100" dirty="0">
                        <a:solidFill>
                          <a:srgbClr val="FF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232,980</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 </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a:solidFill>
                            <a:srgbClr val="000066"/>
                          </a:solidFill>
                          <a:effectLst/>
                          <a:latin typeface="標楷體" panose="03000509000000000000" pitchFamily="65" charset="-120"/>
                          <a:ea typeface="標楷體" panose="03000509000000000000" pitchFamily="65" charset="-120"/>
                        </a:rPr>
                        <a:t>349,470</a:t>
                      </a:r>
                      <a:endParaRPr lang="zh-TW" sz="1600" b="1" kern="10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600" b="1" kern="100" dirty="0">
                          <a:solidFill>
                            <a:srgbClr val="000066"/>
                          </a:solidFill>
                          <a:effectLst/>
                          <a:latin typeface="標楷體" panose="03000509000000000000" pitchFamily="65" charset="-120"/>
                          <a:ea typeface="標楷體" panose="03000509000000000000" pitchFamily="65" charset="-120"/>
                        </a:rPr>
                        <a:t> </a:t>
                      </a:r>
                      <a:endParaRPr lang="zh-TW" sz="1600" b="1" kern="100" dirty="0">
                        <a:solidFill>
                          <a:srgbClr val="000066"/>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P17</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1066685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6603" y="419556"/>
            <a:ext cx="7632848" cy="2246769"/>
          </a:xfrm>
          <a:prstGeom prst="rect">
            <a:avLst/>
          </a:prstGeom>
        </p:spPr>
        <p:txBody>
          <a:bodyPr wrap="square">
            <a:spAutoFit/>
          </a:bodyPr>
          <a:lstStyle/>
          <a:p>
            <a:r>
              <a:rPr lang="zh-TW" altLang="en-US" sz="2000" b="1" dirty="0">
                <a:solidFill>
                  <a:srgbClr val="CC00FF"/>
                </a:solidFill>
              </a:rPr>
              <a:t>備註：表列新屋非自住房屋的增加倍數，係以新標準單價、路段率加價且按非自住之住家用房屋差別稅率所計算稅額，與</a:t>
            </a:r>
            <a:r>
              <a:rPr lang="en-US" altLang="zh-TW" sz="2000" b="1" dirty="0">
                <a:solidFill>
                  <a:srgbClr val="CC00FF"/>
                </a:solidFill>
              </a:rPr>
              <a:t>100 </a:t>
            </a:r>
            <a:r>
              <a:rPr lang="zh-TW" altLang="en-US" sz="2000" b="1" dirty="0">
                <a:solidFill>
                  <a:srgbClr val="CC00FF"/>
                </a:solidFill>
              </a:rPr>
              <a:t>年舊屋</a:t>
            </a:r>
            <a:r>
              <a:rPr lang="en-US" altLang="zh-TW" sz="2000" b="1" dirty="0">
                <a:solidFill>
                  <a:srgbClr val="CC00FF"/>
                </a:solidFill>
              </a:rPr>
              <a:t>(</a:t>
            </a:r>
            <a:r>
              <a:rPr lang="zh-TW" altLang="en-US" sz="2000" b="1" dirty="0">
                <a:solidFill>
                  <a:srgbClr val="CC00FF"/>
                </a:solidFill>
              </a:rPr>
              <a:t>未實施高級住宅按路段率加價課稅前</a:t>
            </a:r>
            <a:r>
              <a:rPr lang="en-US" altLang="zh-TW" sz="2000" b="1" dirty="0">
                <a:solidFill>
                  <a:srgbClr val="CC00FF"/>
                </a:solidFill>
              </a:rPr>
              <a:t>)</a:t>
            </a:r>
            <a:r>
              <a:rPr lang="zh-TW" altLang="en-US" sz="2000" b="1" dirty="0">
                <a:solidFill>
                  <a:srgbClr val="CC00FF"/>
                </a:solidFill>
              </a:rPr>
              <a:t>適用自住稅率所計算稅額比較結果，如以同屬高級住宅比較，則新屋與</a:t>
            </a:r>
            <a:r>
              <a:rPr lang="en-US" altLang="zh-TW" sz="2000" b="1" dirty="0">
                <a:solidFill>
                  <a:srgbClr val="CC00FF"/>
                </a:solidFill>
              </a:rPr>
              <a:t>101-103 </a:t>
            </a:r>
            <a:r>
              <a:rPr lang="zh-TW" altLang="en-US" sz="2000" b="1" dirty="0">
                <a:solidFill>
                  <a:srgbClr val="CC00FF"/>
                </a:solidFill>
              </a:rPr>
              <a:t>年舊屋在使用情形與持有戶數相同情形下比較，房屋稅漲幅均為</a:t>
            </a:r>
            <a:r>
              <a:rPr lang="en-US" altLang="zh-TW" sz="2000" b="1" dirty="0">
                <a:solidFill>
                  <a:srgbClr val="CC00FF"/>
                </a:solidFill>
              </a:rPr>
              <a:t>1.37</a:t>
            </a:r>
            <a:r>
              <a:rPr lang="zh-TW" altLang="en-US" sz="2000" b="1" dirty="0">
                <a:solidFill>
                  <a:srgbClr val="CC00FF"/>
                </a:solidFill>
              </a:rPr>
              <a:t>倍</a:t>
            </a:r>
            <a:r>
              <a:rPr lang="en-US" altLang="zh-TW" sz="2000" b="1" dirty="0">
                <a:solidFill>
                  <a:srgbClr val="CC00FF"/>
                </a:solidFill>
              </a:rPr>
              <a:t>【</a:t>
            </a:r>
            <a:r>
              <a:rPr lang="zh-TW" altLang="en-US" sz="2000" b="1" dirty="0">
                <a:solidFill>
                  <a:srgbClr val="CC00FF"/>
                </a:solidFill>
              </a:rPr>
              <a:t>以稅率</a:t>
            </a:r>
            <a:r>
              <a:rPr lang="en-US" altLang="zh-TW" sz="2000" b="1" dirty="0">
                <a:solidFill>
                  <a:srgbClr val="CC00FF"/>
                </a:solidFill>
              </a:rPr>
              <a:t>3.6%</a:t>
            </a:r>
            <a:r>
              <a:rPr lang="zh-TW" altLang="en-US" sz="2000" b="1" dirty="0">
                <a:solidFill>
                  <a:srgbClr val="CC00FF"/>
                </a:solidFill>
              </a:rPr>
              <a:t>為例，</a:t>
            </a:r>
            <a:r>
              <a:rPr lang="en-US" altLang="zh-TW" sz="2000" b="1" dirty="0">
                <a:solidFill>
                  <a:srgbClr val="CC00FF"/>
                </a:solidFill>
              </a:rPr>
              <a:t>3,306,139-1,397,872)/1,397,872=1.37】</a:t>
            </a:r>
            <a:r>
              <a:rPr lang="zh-TW" altLang="en-US" sz="2000" b="1" dirty="0">
                <a:solidFill>
                  <a:srgbClr val="CC00FF"/>
                </a:solidFill>
              </a:rPr>
              <a:t>即新標準單價漲幅</a:t>
            </a:r>
            <a:r>
              <a:rPr lang="en-US" altLang="zh-TW" sz="2000" b="1" dirty="0">
                <a:solidFill>
                  <a:srgbClr val="CC00FF"/>
                </a:solidFill>
              </a:rPr>
              <a:t>【(18,850-7,970)/7,970=1.37】</a:t>
            </a:r>
            <a:r>
              <a:rPr lang="zh-TW" altLang="en-US" sz="2000" b="1" dirty="0">
                <a:solidFill>
                  <a:srgbClr val="CC00FF"/>
                </a:solidFill>
              </a:rPr>
              <a:t>。</a:t>
            </a:r>
          </a:p>
        </p:txBody>
      </p:sp>
      <p:sp>
        <p:nvSpPr>
          <p:cNvPr id="3" name="矩形 2"/>
          <p:cNvSpPr/>
          <p:nvPr/>
        </p:nvSpPr>
        <p:spPr>
          <a:xfrm>
            <a:off x="743215" y="2924944"/>
            <a:ext cx="7632848" cy="3477875"/>
          </a:xfrm>
          <a:prstGeom prst="rect">
            <a:avLst/>
          </a:prstGeom>
        </p:spPr>
        <p:txBody>
          <a:bodyPr wrap="square">
            <a:spAutoFit/>
          </a:bodyPr>
          <a:lstStyle/>
          <a:p>
            <a:r>
              <a:rPr lang="zh-TW" altLang="zh-TW" sz="2200" b="1" dirty="0">
                <a:solidFill>
                  <a:srgbClr val="FF0000"/>
                </a:solidFill>
                <a:latin typeface="標楷體" panose="03000509000000000000" pitchFamily="65" charset="-120"/>
                <a:ea typeface="標楷體" panose="03000509000000000000" pitchFamily="65" charset="-120"/>
              </a:rPr>
              <a:t>三、針對新聞媒體報導房屋稅將暴漲</a:t>
            </a:r>
            <a:r>
              <a:rPr lang="en-US" altLang="zh-TW" sz="2200" b="1" dirty="0" smtClean="0">
                <a:solidFill>
                  <a:srgbClr val="FF0000"/>
                </a:solidFill>
                <a:latin typeface="標楷體" panose="03000509000000000000" pitchFamily="65" charset="-120"/>
                <a:ea typeface="標楷體" panose="03000509000000000000" pitchFamily="65" charset="-120"/>
              </a:rPr>
              <a:t>30</a:t>
            </a:r>
            <a:r>
              <a:rPr lang="zh-TW" altLang="zh-TW" sz="2200" b="1" dirty="0" smtClean="0">
                <a:solidFill>
                  <a:srgbClr val="FF0000"/>
                </a:solidFill>
                <a:latin typeface="標楷體" panose="03000509000000000000" pitchFamily="65" charset="-120"/>
                <a:ea typeface="標楷體" panose="03000509000000000000" pitchFamily="65" charset="-120"/>
              </a:rPr>
              <a:t>幾</a:t>
            </a:r>
            <a:r>
              <a:rPr lang="zh-TW" altLang="zh-TW" sz="2200" b="1" dirty="0">
                <a:solidFill>
                  <a:srgbClr val="FF0000"/>
                </a:solidFill>
                <a:latin typeface="標楷體" panose="03000509000000000000" pitchFamily="65" charset="-120"/>
                <a:ea typeface="標楷體" panose="03000509000000000000" pitchFamily="65" charset="-120"/>
              </a:rPr>
              <a:t>倍，說明如下：</a:t>
            </a:r>
          </a:p>
          <a:p>
            <a:r>
              <a:rPr lang="en-US" altLang="zh-TW" sz="2200" b="1" dirty="0">
                <a:solidFill>
                  <a:srgbClr val="660033"/>
                </a:solidFill>
                <a:latin typeface="標楷體" panose="03000509000000000000" pitchFamily="65" charset="-120"/>
                <a:ea typeface="標楷體" panose="03000509000000000000" pitchFamily="65" charset="-120"/>
              </a:rPr>
              <a:t>(</a:t>
            </a:r>
            <a:r>
              <a:rPr lang="zh-TW" altLang="zh-TW" sz="2200" b="1" dirty="0">
                <a:solidFill>
                  <a:srgbClr val="660033"/>
                </a:solidFill>
                <a:latin typeface="標楷體" panose="03000509000000000000" pitchFamily="65" charset="-120"/>
                <a:ea typeface="標楷體" panose="03000509000000000000" pitchFamily="65" charset="-120"/>
              </a:rPr>
              <a:t>一</a:t>
            </a:r>
            <a:r>
              <a:rPr lang="en-US" altLang="zh-TW" sz="2200" b="1" dirty="0">
                <a:solidFill>
                  <a:srgbClr val="660033"/>
                </a:solidFill>
                <a:latin typeface="標楷體" panose="03000509000000000000" pitchFamily="65" charset="-120"/>
                <a:ea typeface="標楷體" panose="03000509000000000000" pitchFamily="65" charset="-120"/>
              </a:rPr>
              <a:t>)</a:t>
            </a:r>
            <a:r>
              <a:rPr lang="zh-TW" altLang="zh-TW" sz="2200" b="1" dirty="0">
                <a:solidFill>
                  <a:srgbClr val="660033"/>
                </a:solidFill>
                <a:latin typeface="標楷體" panose="03000509000000000000" pitchFamily="65" charset="-120"/>
                <a:ea typeface="標楷體" panose="03000509000000000000" pitchFamily="65" charset="-120"/>
              </a:rPr>
              <a:t>本市自</a:t>
            </a:r>
            <a:r>
              <a:rPr lang="en-US" altLang="zh-TW" sz="2200" b="1" dirty="0">
                <a:solidFill>
                  <a:srgbClr val="660033"/>
                </a:solidFill>
                <a:latin typeface="標楷體" panose="03000509000000000000" pitchFamily="65" charset="-120"/>
                <a:ea typeface="標楷體" panose="03000509000000000000" pitchFamily="65" charset="-120"/>
              </a:rPr>
              <a:t>100</a:t>
            </a:r>
            <a:r>
              <a:rPr lang="zh-TW" altLang="zh-TW" sz="2200" b="1" dirty="0">
                <a:solidFill>
                  <a:srgbClr val="660033"/>
                </a:solidFill>
                <a:latin typeface="標楷體" panose="03000509000000000000" pitchFamily="65" charset="-120"/>
                <a:ea typeface="標楷體" panose="03000509000000000000" pitchFamily="65" charset="-120"/>
              </a:rPr>
              <a:t>年</a:t>
            </a:r>
            <a:r>
              <a:rPr lang="en-US" altLang="zh-TW" sz="2200" b="1" dirty="0">
                <a:solidFill>
                  <a:srgbClr val="660033"/>
                </a:solidFill>
                <a:latin typeface="標楷體" panose="03000509000000000000" pitchFamily="65" charset="-120"/>
                <a:ea typeface="標楷體" panose="03000509000000000000" pitchFamily="65" charset="-120"/>
              </a:rPr>
              <a:t>7</a:t>
            </a:r>
            <a:r>
              <a:rPr lang="zh-TW" altLang="zh-TW" sz="2200" b="1" dirty="0">
                <a:solidFill>
                  <a:srgbClr val="660033"/>
                </a:solidFill>
                <a:latin typeface="標楷體" panose="03000509000000000000" pitchFamily="65" charset="-120"/>
                <a:ea typeface="標楷體" panose="03000509000000000000" pitchFamily="65" charset="-120"/>
              </a:rPr>
              <a:t>月</a:t>
            </a:r>
            <a:r>
              <a:rPr lang="en-US" altLang="zh-TW" sz="2200" b="1" dirty="0">
                <a:solidFill>
                  <a:srgbClr val="660033"/>
                </a:solidFill>
                <a:latin typeface="標楷體" panose="03000509000000000000" pitchFamily="65" charset="-120"/>
                <a:ea typeface="標楷體" panose="03000509000000000000" pitchFamily="65" charset="-120"/>
              </a:rPr>
              <a:t>1</a:t>
            </a:r>
            <a:r>
              <a:rPr lang="zh-TW" altLang="zh-TW" sz="2200" b="1" dirty="0">
                <a:solidFill>
                  <a:srgbClr val="660033"/>
                </a:solidFill>
                <a:latin typeface="標楷體" panose="03000509000000000000" pitchFamily="65" charset="-120"/>
                <a:ea typeface="標楷體" panose="03000509000000000000" pitchFamily="65" charset="-120"/>
              </a:rPr>
              <a:t>日起即實施高級住宅加價課徵房屋稅，另自</a:t>
            </a:r>
            <a:r>
              <a:rPr lang="en-US" altLang="zh-TW" sz="2200" b="1" dirty="0">
                <a:solidFill>
                  <a:srgbClr val="660033"/>
                </a:solidFill>
                <a:latin typeface="標楷體" panose="03000509000000000000" pitchFamily="65" charset="-120"/>
                <a:ea typeface="標楷體" panose="03000509000000000000" pitchFamily="65" charset="-120"/>
              </a:rPr>
              <a:t>103</a:t>
            </a:r>
            <a:r>
              <a:rPr lang="zh-TW" altLang="zh-TW" sz="2200" b="1" dirty="0">
                <a:solidFill>
                  <a:srgbClr val="660033"/>
                </a:solidFill>
                <a:latin typeface="標楷體" panose="03000509000000000000" pitchFamily="65" charset="-120"/>
                <a:ea typeface="標楷體" panose="03000509000000000000" pitchFamily="65" charset="-120"/>
              </a:rPr>
              <a:t>年</a:t>
            </a:r>
            <a:r>
              <a:rPr lang="en-US" altLang="zh-TW" sz="2200" b="1" dirty="0">
                <a:solidFill>
                  <a:srgbClr val="660033"/>
                </a:solidFill>
                <a:latin typeface="標楷體" panose="03000509000000000000" pitchFamily="65" charset="-120"/>
                <a:ea typeface="標楷體" panose="03000509000000000000" pitchFamily="65" charset="-120"/>
              </a:rPr>
              <a:t>7</a:t>
            </a:r>
            <a:r>
              <a:rPr lang="zh-TW" altLang="zh-TW" sz="2200" b="1" dirty="0">
                <a:solidFill>
                  <a:srgbClr val="660033"/>
                </a:solidFill>
                <a:latin typeface="標楷體" panose="03000509000000000000" pitchFamily="65" charset="-120"/>
                <a:ea typeface="標楷體" panose="03000509000000000000" pitchFamily="65" charset="-120"/>
              </a:rPr>
              <a:t>月</a:t>
            </a:r>
            <a:r>
              <a:rPr lang="en-US" altLang="zh-TW" sz="2200" b="1" dirty="0">
                <a:solidFill>
                  <a:srgbClr val="660033"/>
                </a:solidFill>
                <a:latin typeface="標楷體" panose="03000509000000000000" pitchFamily="65" charset="-120"/>
                <a:ea typeface="標楷體" panose="03000509000000000000" pitchFamily="65" charset="-120"/>
              </a:rPr>
              <a:t>1</a:t>
            </a:r>
            <a:r>
              <a:rPr lang="zh-TW" altLang="zh-TW" sz="2200" b="1" dirty="0">
                <a:solidFill>
                  <a:srgbClr val="660033"/>
                </a:solidFill>
                <a:latin typeface="標楷體" panose="03000509000000000000" pitchFamily="65" charset="-120"/>
                <a:ea typeface="標楷體" panose="03000509000000000000" pitchFamily="65" charset="-120"/>
              </a:rPr>
              <a:t>日起調高新建房屋的構造標準單價及就非自住之住家用房屋採</a:t>
            </a:r>
            <a:r>
              <a:rPr lang="en-US" altLang="zh-TW" sz="2200" b="1" dirty="0">
                <a:solidFill>
                  <a:srgbClr val="660033"/>
                </a:solidFill>
                <a:latin typeface="標楷體" panose="03000509000000000000" pitchFamily="65" charset="-120"/>
                <a:ea typeface="標楷體" panose="03000509000000000000" pitchFamily="65" charset="-120"/>
              </a:rPr>
              <a:t>2.4%</a:t>
            </a:r>
            <a:r>
              <a:rPr lang="zh-TW" altLang="zh-TW" sz="2200" b="1" dirty="0">
                <a:solidFill>
                  <a:srgbClr val="660033"/>
                </a:solidFill>
                <a:latin typeface="標楷體" panose="03000509000000000000" pitchFamily="65" charset="-120"/>
                <a:ea typeface="標楷體" panose="03000509000000000000" pitchFamily="65" charset="-120"/>
              </a:rPr>
              <a:t>及</a:t>
            </a:r>
            <a:r>
              <a:rPr lang="en-US" altLang="zh-TW" sz="2200" b="1" dirty="0">
                <a:solidFill>
                  <a:srgbClr val="660033"/>
                </a:solidFill>
                <a:latin typeface="標楷體" panose="03000509000000000000" pitchFamily="65" charset="-120"/>
                <a:ea typeface="標楷體" panose="03000509000000000000" pitchFamily="65" charset="-120"/>
              </a:rPr>
              <a:t>3.6%</a:t>
            </a:r>
            <a:r>
              <a:rPr lang="zh-TW" altLang="zh-TW" sz="2200" b="1" dirty="0">
                <a:solidFill>
                  <a:srgbClr val="660033"/>
                </a:solidFill>
                <a:latin typeface="標楷體" panose="03000509000000000000" pitchFamily="65" charset="-120"/>
                <a:ea typeface="標楷體" panose="03000509000000000000" pitchFamily="65" charset="-120"/>
              </a:rPr>
              <a:t>差別稅率課徵房屋稅，會影響房屋稅額多寡的因素，主要為房屋構造標準單價、路段率及所適用的稅率。</a:t>
            </a:r>
          </a:p>
          <a:p>
            <a:r>
              <a:rPr lang="en-US" altLang="zh-TW" sz="2200" b="1" dirty="0">
                <a:solidFill>
                  <a:srgbClr val="660033"/>
                </a:solidFill>
                <a:latin typeface="標楷體" panose="03000509000000000000" pitchFamily="65" charset="-120"/>
                <a:ea typeface="標楷體" panose="03000509000000000000" pitchFamily="65" charset="-120"/>
              </a:rPr>
              <a:t>(</a:t>
            </a:r>
            <a:r>
              <a:rPr lang="zh-TW" altLang="zh-TW" sz="2200" b="1" dirty="0">
                <a:solidFill>
                  <a:srgbClr val="660033"/>
                </a:solidFill>
                <a:latin typeface="標楷體" panose="03000509000000000000" pitchFamily="65" charset="-120"/>
                <a:ea typeface="標楷體" panose="03000509000000000000" pitchFamily="65" charset="-120"/>
              </a:rPr>
              <a:t>二</a:t>
            </a:r>
            <a:r>
              <a:rPr lang="en-US" altLang="zh-TW" sz="2200" b="1" dirty="0">
                <a:solidFill>
                  <a:srgbClr val="660033"/>
                </a:solidFill>
                <a:latin typeface="標楷體" panose="03000509000000000000" pitchFamily="65" charset="-120"/>
                <a:ea typeface="標楷體" panose="03000509000000000000" pitchFamily="65" charset="-120"/>
              </a:rPr>
              <a:t>)</a:t>
            </a:r>
            <a:r>
              <a:rPr lang="zh-TW" altLang="zh-TW" sz="2200" b="1" dirty="0">
                <a:solidFill>
                  <a:srgbClr val="660033"/>
                </a:solidFill>
                <a:latin typeface="標楷體" panose="03000509000000000000" pitchFamily="65" charset="-120"/>
                <a:ea typeface="標楷體" panose="03000509000000000000" pitchFamily="65" charset="-120"/>
              </a:rPr>
              <a:t>近日報載本市房屋稅將暴漲</a:t>
            </a:r>
            <a:r>
              <a:rPr lang="en-US" altLang="zh-TW" sz="2200" b="1" dirty="0">
                <a:solidFill>
                  <a:srgbClr val="660033"/>
                </a:solidFill>
                <a:latin typeface="標楷體" panose="03000509000000000000" pitchFamily="65" charset="-120"/>
                <a:ea typeface="標楷體" panose="03000509000000000000" pitchFamily="65" charset="-120"/>
              </a:rPr>
              <a:t>30</a:t>
            </a:r>
            <a:r>
              <a:rPr lang="zh-TW" altLang="zh-TW" sz="2200" b="1" dirty="0">
                <a:solidFill>
                  <a:srgbClr val="660033"/>
                </a:solidFill>
                <a:latin typeface="標楷體" panose="03000509000000000000" pitchFamily="65" charset="-120"/>
                <a:ea typeface="標楷體" panose="03000509000000000000" pitchFamily="65" charset="-120"/>
              </a:rPr>
              <a:t>幾倍，經分析，是將</a:t>
            </a:r>
            <a:r>
              <a:rPr lang="en-US" altLang="zh-TW" sz="2200" b="1" dirty="0">
                <a:solidFill>
                  <a:srgbClr val="660033"/>
                </a:solidFill>
                <a:latin typeface="標楷體" panose="03000509000000000000" pitchFamily="65" charset="-120"/>
                <a:ea typeface="標楷體" panose="03000509000000000000" pitchFamily="65" charset="-120"/>
              </a:rPr>
              <a:t>103</a:t>
            </a:r>
            <a:r>
              <a:rPr lang="zh-TW" altLang="zh-TW" sz="2200" b="1" dirty="0">
                <a:solidFill>
                  <a:srgbClr val="660033"/>
                </a:solidFill>
                <a:latin typeface="標楷體" panose="03000509000000000000" pitchFamily="65" charset="-120"/>
                <a:ea typeface="標楷體" panose="03000509000000000000" pitchFamily="65" charset="-120"/>
              </a:rPr>
              <a:t>年</a:t>
            </a:r>
            <a:r>
              <a:rPr lang="en-US" altLang="zh-TW" sz="2200" b="1" dirty="0">
                <a:solidFill>
                  <a:srgbClr val="660033"/>
                </a:solidFill>
                <a:latin typeface="標楷體" panose="03000509000000000000" pitchFamily="65" charset="-120"/>
                <a:ea typeface="標楷體" panose="03000509000000000000" pitchFamily="65" charset="-120"/>
              </a:rPr>
              <a:t>7</a:t>
            </a:r>
            <a:r>
              <a:rPr lang="zh-TW" altLang="zh-TW" sz="2200" b="1" dirty="0">
                <a:solidFill>
                  <a:srgbClr val="660033"/>
                </a:solidFill>
                <a:latin typeface="標楷體" panose="03000509000000000000" pitchFamily="65" charset="-120"/>
                <a:ea typeface="標楷體" panose="03000509000000000000" pitchFamily="65" charset="-120"/>
              </a:rPr>
              <a:t>月</a:t>
            </a:r>
            <a:r>
              <a:rPr lang="en-US" altLang="zh-TW" sz="2200" b="1" dirty="0">
                <a:solidFill>
                  <a:srgbClr val="660033"/>
                </a:solidFill>
                <a:latin typeface="標楷體" panose="03000509000000000000" pitchFamily="65" charset="-120"/>
                <a:ea typeface="標楷體" panose="03000509000000000000" pitchFamily="65" charset="-120"/>
              </a:rPr>
              <a:t>1</a:t>
            </a:r>
            <a:r>
              <a:rPr lang="zh-TW" altLang="zh-TW" sz="2200" b="1" dirty="0">
                <a:solidFill>
                  <a:srgbClr val="660033"/>
                </a:solidFill>
                <a:latin typeface="標楷體" panose="03000509000000000000" pitchFamily="65" charset="-120"/>
                <a:ea typeface="標楷體" panose="03000509000000000000" pitchFamily="65" charset="-120"/>
              </a:rPr>
              <a:t>日以後取得使用執照之高級住宅房屋，按新標準單價、路段率加價且以持有本市非自住房屋</a:t>
            </a:r>
            <a:r>
              <a:rPr lang="en-US" altLang="zh-TW" sz="2200" b="1" dirty="0">
                <a:solidFill>
                  <a:srgbClr val="660033"/>
                </a:solidFill>
                <a:latin typeface="標楷體" panose="03000509000000000000" pitchFamily="65" charset="-120"/>
                <a:ea typeface="標楷體" panose="03000509000000000000" pitchFamily="65" charset="-120"/>
              </a:rPr>
              <a:t>3</a:t>
            </a:r>
            <a:r>
              <a:rPr lang="zh-TW" altLang="zh-TW" sz="2200" b="1" dirty="0">
                <a:solidFill>
                  <a:srgbClr val="660033"/>
                </a:solidFill>
                <a:latin typeface="標楷體" panose="03000509000000000000" pitchFamily="65" charset="-120"/>
                <a:ea typeface="標楷體" panose="03000509000000000000" pitchFamily="65" charset="-120"/>
              </a:rPr>
              <a:t>戶以上適用</a:t>
            </a:r>
            <a:r>
              <a:rPr lang="en-US" altLang="zh-TW" sz="2200" b="1" dirty="0">
                <a:solidFill>
                  <a:srgbClr val="660033"/>
                </a:solidFill>
                <a:latin typeface="標楷體" panose="03000509000000000000" pitchFamily="65" charset="-120"/>
                <a:ea typeface="標楷體" panose="03000509000000000000" pitchFamily="65" charset="-120"/>
              </a:rPr>
              <a:t>3.6%</a:t>
            </a:r>
            <a:r>
              <a:rPr lang="zh-TW" altLang="zh-TW" sz="2200" b="1" dirty="0">
                <a:solidFill>
                  <a:srgbClr val="660033"/>
                </a:solidFill>
                <a:latin typeface="標楷體" panose="03000509000000000000" pitchFamily="65" charset="-120"/>
                <a:ea typeface="標楷體" panose="03000509000000000000" pitchFamily="65" charset="-120"/>
              </a:rPr>
              <a:t>稅率計算之房屋稅額，與</a:t>
            </a:r>
            <a:r>
              <a:rPr lang="en-US" altLang="zh-TW" sz="2200" b="1" dirty="0">
                <a:solidFill>
                  <a:srgbClr val="660033"/>
                </a:solidFill>
                <a:latin typeface="標楷體" panose="03000509000000000000" pitchFamily="65" charset="-120"/>
                <a:ea typeface="標楷體" panose="03000509000000000000" pitchFamily="65" charset="-120"/>
              </a:rPr>
              <a:t>100</a:t>
            </a:r>
            <a:r>
              <a:rPr lang="zh-TW" altLang="zh-TW" sz="2200" b="1" dirty="0">
                <a:solidFill>
                  <a:srgbClr val="660033"/>
                </a:solidFill>
                <a:latin typeface="標楷體" panose="03000509000000000000" pitchFamily="65" charset="-120"/>
                <a:ea typeface="標楷體" panose="03000509000000000000" pitchFamily="65" charset="-120"/>
              </a:rPr>
              <a:t>年</a:t>
            </a:r>
            <a:r>
              <a:rPr lang="en-US" altLang="zh-TW" sz="2200" b="1" dirty="0">
                <a:solidFill>
                  <a:srgbClr val="660033"/>
                </a:solidFill>
                <a:latin typeface="標楷體" panose="03000509000000000000" pitchFamily="65" charset="-120"/>
                <a:ea typeface="標楷體" panose="03000509000000000000" pitchFamily="65" charset="-120"/>
              </a:rPr>
              <a:t>7</a:t>
            </a:r>
            <a:r>
              <a:rPr lang="zh-TW" altLang="zh-TW" sz="2200" b="1" dirty="0">
                <a:solidFill>
                  <a:srgbClr val="660033"/>
                </a:solidFill>
                <a:latin typeface="標楷體" panose="03000509000000000000" pitchFamily="65" charset="-120"/>
                <a:ea typeface="標楷體" panose="03000509000000000000" pitchFamily="65" charset="-120"/>
              </a:rPr>
              <a:t>月</a:t>
            </a:r>
            <a:r>
              <a:rPr lang="en-US" altLang="zh-TW" sz="2200" b="1" dirty="0">
                <a:solidFill>
                  <a:srgbClr val="660033"/>
                </a:solidFill>
                <a:latin typeface="標楷體" panose="03000509000000000000" pitchFamily="65" charset="-120"/>
                <a:ea typeface="標楷體" panose="03000509000000000000" pitchFamily="65" charset="-120"/>
              </a:rPr>
              <a:t>1</a:t>
            </a:r>
            <a:r>
              <a:rPr lang="zh-TW" altLang="zh-TW" sz="2200" b="1" dirty="0">
                <a:solidFill>
                  <a:srgbClr val="660033"/>
                </a:solidFill>
                <a:latin typeface="標楷體" panose="03000509000000000000" pitchFamily="65" charset="-120"/>
                <a:ea typeface="標楷體" panose="03000509000000000000" pitchFamily="65" charset="-120"/>
              </a:rPr>
              <a:t>日未實施高級住宅加價課徵</a:t>
            </a:r>
            <a:r>
              <a:rPr lang="zh-TW" altLang="zh-TW" sz="2200" b="1" dirty="0" smtClean="0">
                <a:solidFill>
                  <a:srgbClr val="660033"/>
                </a:solidFill>
                <a:latin typeface="標楷體" panose="03000509000000000000" pitchFamily="65" charset="-120"/>
                <a:ea typeface="標楷體" panose="03000509000000000000" pitchFamily="65" charset="-120"/>
              </a:rPr>
              <a:t>房屋</a:t>
            </a:r>
            <a:endParaRPr lang="en-US" altLang="zh-TW" sz="2200" b="1" dirty="0" smtClean="0">
              <a:solidFill>
                <a:srgbClr val="660033"/>
              </a:solidFill>
              <a:latin typeface="標楷體" panose="03000509000000000000" pitchFamily="65" charset="-120"/>
              <a:ea typeface="標楷體" panose="03000509000000000000" pitchFamily="65" charset="-120"/>
            </a:endParaRPr>
          </a:p>
        </p:txBody>
      </p:sp>
      <p:sp>
        <p:nvSpPr>
          <p:cNvPr id="4"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P18</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3243054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43215" y="692696"/>
            <a:ext cx="7632848" cy="3139321"/>
          </a:xfrm>
          <a:prstGeom prst="rect">
            <a:avLst/>
          </a:prstGeom>
        </p:spPr>
        <p:txBody>
          <a:bodyPr wrap="square">
            <a:spAutoFit/>
          </a:bodyPr>
          <a:lstStyle/>
          <a:p>
            <a:r>
              <a:rPr lang="zh-TW" altLang="zh-TW" sz="2200" b="1" dirty="0" smtClean="0">
                <a:solidFill>
                  <a:srgbClr val="660033"/>
                </a:solidFill>
                <a:latin typeface="標楷體" panose="03000509000000000000" pitchFamily="65" charset="-120"/>
                <a:ea typeface="標楷體" panose="03000509000000000000" pitchFamily="65" charset="-120"/>
              </a:rPr>
              <a:t>稅</a:t>
            </a:r>
            <a:r>
              <a:rPr lang="zh-TW" altLang="zh-TW" sz="2200" b="1" dirty="0">
                <a:solidFill>
                  <a:srgbClr val="660033"/>
                </a:solidFill>
                <a:latin typeface="標楷體" panose="03000509000000000000" pitchFamily="65" charset="-120"/>
                <a:ea typeface="標楷體" panose="03000509000000000000" pitchFamily="65" charset="-120"/>
              </a:rPr>
              <a:t>以前，採舊標準單價且適用</a:t>
            </a:r>
            <a:r>
              <a:rPr lang="en-US" altLang="zh-TW" sz="2200" b="1" dirty="0">
                <a:solidFill>
                  <a:srgbClr val="660033"/>
                </a:solidFill>
                <a:latin typeface="標楷體" panose="03000509000000000000" pitchFamily="65" charset="-120"/>
                <a:ea typeface="標楷體" panose="03000509000000000000" pitchFamily="65" charset="-120"/>
              </a:rPr>
              <a:t>1.2%</a:t>
            </a:r>
            <a:r>
              <a:rPr lang="zh-TW" altLang="zh-TW" sz="2200" b="1" dirty="0">
                <a:solidFill>
                  <a:srgbClr val="660033"/>
                </a:solidFill>
                <a:latin typeface="標楷體" panose="03000509000000000000" pitchFamily="65" charset="-120"/>
                <a:ea typeface="標楷體" panose="03000509000000000000" pitchFamily="65" charset="-120"/>
              </a:rPr>
              <a:t>稅率計算之房屋稅額比較之結果，以上述高級住宅案例計算，即</a:t>
            </a:r>
            <a:r>
              <a:rPr lang="en-US" altLang="zh-TW" sz="2200" b="1" dirty="0">
                <a:solidFill>
                  <a:srgbClr val="660033"/>
                </a:solidFill>
                <a:latin typeface="標楷體" panose="03000509000000000000" pitchFamily="65" charset="-120"/>
                <a:ea typeface="標楷體" panose="03000509000000000000" pitchFamily="65" charset="-120"/>
              </a:rPr>
              <a:t>(3,306,139</a:t>
            </a:r>
            <a:r>
              <a:rPr lang="zh-TW" altLang="zh-TW" sz="2200" b="1" dirty="0">
                <a:solidFill>
                  <a:srgbClr val="660033"/>
                </a:solidFill>
                <a:latin typeface="標楷體" panose="03000509000000000000" pitchFamily="65" charset="-120"/>
                <a:ea typeface="標楷體" panose="03000509000000000000" pitchFamily="65" charset="-120"/>
              </a:rPr>
              <a:t>元</a:t>
            </a:r>
            <a:r>
              <a:rPr lang="en-US" altLang="zh-TW" sz="2200" b="1" dirty="0">
                <a:solidFill>
                  <a:srgbClr val="660033"/>
                </a:solidFill>
                <a:latin typeface="標楷體" panose="03000509000000000000" pitchFamily="65" charset="-120"/>
                <a:ea typeface="標楷體" panose="03000509000000000000" pitchFamily="65" charset="-120"/>
              </a:rPr>
              <a:t>-116,490</a:t>
            </a:r>
            <a:r>
              <a:rPr lang="zh-TW" altLang="zh-TW" sz="2200" b="1" dirty="0">
                <a:solidFill>
                  <a:srgbClr val="660033"/>
                </a:solidFill>
                <a:latin typeface="標楷體" panose="03000509000000000000" pitchFamily="65" charset="-120"/>
                <a:ea typeface="標楷體" panose="03000509000000000000" pitchFamily="65" charset="-120"/>
              </a:rPr>
              <a:t>元</a:t>
            </a:r>
            <a:r>
              <a:rPr lang="en-US" altLang="zh-TW" sz="2200" b="1" dirty="0">
                <a:solidFill>
                  <a:srgbClr val="660033"/>
                </a:solidFill>
                <a:latin typeface="標楷體" panose="03000509000000000000" pitchFamily="65" charset="-120"/>
                <a:ea typeface="標楷體" panose="03000509000000000000" pitchFamily="65" charset="-120"/>
              </a:rPr>
              <a:t>)/116,490</a:t>
            </a:r>
            <a:r>
              <a:rPr lang="zh-TW" altLang="zh-TW" sz="2200" b="1" dirty="0">
                <a:solidFill>
                  <a:srgbClr val="660033"/>
                </a:solidFill>
                <a:latin typeface="標楷體" panose="03000509000000000000" pitchFamily="65" charset="-120"/>
                <a:ea typeface="標楷體" panose="03000509000000000000" pitchFamily="65" charset="-120"/>
              </a:rPr>
              <a:t>元</a:t>
            </a:r>
            <a:r>
              <a:rPr lang="en-US" altLang="zh-TW" sz="2200" b="1" dirty="0">
                <a:solidFill>
                  <a:srgbClr val="660033"/>
                </a:solidFill>
                <a:latin typeface="標楷體" panose="03000509000000000000" pitchFamily="65" charset="-120"/>
                <a:ea typeface="標楷體" panose="03000509000000000000" pitchFamily="65" charset="-120"/>
              </a:rPr>
              <a:t>=27.38</a:t>
            </a:r>
            <a:r>
              <a:rPr lang="zh-TW" altLang="zh-TW" sz="2200" b="1" dirty="0">
                <a:solidFill>
                  <a:srgbClr val="660033"/>
                </a:solidFill>
                <a:latin typeface="標楷體" panose="03000509000000000000" pitchFamily="65" charset="-120"/>
                <a:ea typeface="標楷體" panose="03000509000000000000" pitchFamily="65" charset="-120"/>
              </a:rPr>
              <a:t>倍。</a:t>
            </a:r>
          </a:p>
          <a:p>
            <a:r>
              <a:rPr lang="en-US" altLang="zh-TW" sz="2200" b="1" dirty="0">
                <a:solidFill>
                  <a:srgbClr val="660033"/>
                </a:solidFill>
                <a:latin typeface="標楷體" panose="03000509000000000000" pitchFamily="65" charset="-120"/>
                <a:ea typeface="標楷體" panose="03000509000000000000" pitchFamily="65" charset="-120"/>
              </a:rPr>
              <a:t>(</a:t>
            </a:r>
            <a:r>
              <a:rPr lang="zh-TW" altLang="zh-TW" sz="2200" b="1" dirty="0">
                <a:solidFill>
                  <a:srgbClr val="660033"/>
                </a:solidFill>
                <a:latin typeface="標楷體" panose="03000509000000000000" pitchFamily="65" charset="-120"/>
                <a:ea typeface="標楷體" panose="03000509000000000000" pitchFamily="65" charset="-120"/>
              </a:rPr>
              <a:t>三</a:t>
            </a:r>
            <a:r>
              <a:rPr lang="en-US" altLang="zh-TW" sz="2200" b="1" dirty="0">
                <a:solidFill>
                  <a:srgbClr val="660033"/>
                </a:solidFill>
                <a:latin typeface="標楷體" panose="03000509000000000000" pitchFamily="65" charset="-120"/>
                <a:ea typeface="標楷體" panose="03000509000000000000" pitchFamily="65" charset="-120"/>
              </a:rPr>
              <a:t>)</a:t>
            </a:r>
            <a:r>
              <a:rPr lang="zh-TW" altLang="zh-TW" sz="2200" b="1" dirty="0">
                <a:solidFill>
                  <a:srgbClr val="660033"/>
                </a:solidFill>
                <a:latin typeface="標楷體" panose="03000509000000000000" pitchFamily="65" charset="-120"/>
                <a:ea typeface="標楷體" panose="03000509000000000000" pitchFamily="65" charset="-120"/>
              </a:rPr>
              <a:t>因房屋稅課徵合理化是近幾年逐步調整的結果，自</a:t>
            </a:r>
            <a:r>
              <a:rPr lang="en-US" altLang="zh-TW" sz="2200" b="1" dirty="0">
                <a:solidFill>
                  <a:srgbClr val="660033"/>
                </a:solidFill>
                <a:latin typeface="標楷體" panose="03000509000000000000" pitchFamily="65" charset="-120"/>
                <a:ea typeface="標楷體" panose="03000509000000000000" pitchFamily="65" charset="-120"/>
              </a:rPr>
              <a:t>100</a:t>
            </a:r>
            <a:r>
              <a:rPr lang="zh-TW" altLang="zh-TW" sz="2200" b="1" dirty="0">
                <a:solidFill>
                  <a:srgbClr val="660033"/>
                </a:solidFill>
                <a:latin typeface="標楷體" panose="03000509000000000000" pitchFamily="65" charset="-120"/>
                <a:ea typeface="標楷體" panose="03000509000000000000" pitchFamily="65" charset="-120"/>
              </a:rPr>
              <a:t>年</a:t>
            </a:r>
            <a:r>
              <a:rPr lang="en-US" altLang="zh-TW" sz="2200" b="1" dirty="0">
                <a:solidFill>
                  <a:srgbClr val="660033"/>
                </a:solidFill>
                <a:latin typeface="標楷體" panose="03000509000000000000" pitchFamily="65" charset="-120"/>
                <a:ea typeface="標楷體" panose="03000509000000000000" pitchFamily="65" charset="-120"/>
              </a:rPr>
              <a:t>7</a:t>
            </a:r>
            <a:r>
              <a:rPr lang="zh-TW" altLang="zh-TW" sz="2200" b="1" dirty="0">
                <a:solidFill>
                  <a:srgbClr val="660033"/>
                </a:solidFill>
                <a:latin typeface="標楷體" panose="03000509000000000000" pitchFamily="65" charset="-120"/>
                <a:ea typeface="標楷體" panose="03000509000000000000" pitchFamily="65" charset="-120"/>
              </a:rPr>
              <a:t>月</a:t>
            </a:r>
            <a:r>
              <a:rPr lang="en-US" altLang="zh-TW" sz="2200" b="1" dirty="0">
                <a:solidFill>
                  <a:srgbClr val="660033"/>
                </a:solidFill>
                <a:latin typeface="標楷體" panose="03000509000000000000" pitchFamily="65" charset="-120"/>
                <a:ea typeface="標楷體" panose="03000509000000000000" pitchFamily="65" charset="-120"/>
              </a:rPr>
              <a:t>1</a:t>
            </a:r>
            <a:r>
              <a:rPr lang="zh-TW" altLang="zh-TW" sz="2200" b="1" dirty="0">
                <a:solidFill>
                  <a:srgbClr val="660033"/>
                </a:solidFill>
                <a:latin typeface="標楷體" panose="03000509000000000000" pitchFamily="65" charset="-120"/>
                <a:ea typeface="標楷體" panose="03000509000000000000" pitchFamily="65" charset="-120"/>
              </a:rPr>
              <a:t>日起高級住宅與一般房屋的評價基準已不相同，且</a:t>
            </a:r>
            <a:r>
              <a:rPr lang="en-US" altLang="zh-TW" sz="2200" b="1" dirty="0">
                <a:solidFill>
                  <a:srgbClr val="660033"/>
                </a:solidFill>
                <a:latin typeface="標楷體" panose="03000509000000000000" pitchFamily="65" charset="-120"/>
                <a:ea typeface="標楷體" panose="03000509000000000000" pitchFamily="65" charset="-120"/>
              </a:rPr>
              <a:t>103</a:t>
            </a:r>
            <a:r>
              <a:rPr lang="zh-TW" altLang="zh-TW" sz="2200" b="1" dirty="0">
                <a:solidFill>
                  <a:srgbClr val="660033"/>
                </a:solidFill>
                <a:latin typeface="標楷體" panose="03000509000000000000" pitchFamily="65" charset="-120"/>
                <a:ea typeface="標楷體" panose="03000509000000000000" pitchFamily="65" charset="-120"/>
              </a:rPr>
              <a:t>年</a:t>
            </a:r>
            <a:r>
              <a:rPr lang="en-US" altLang="zh-TW" sz="2200" b="1" dirty="0">
                <a:solidFill>
                  <a:srgbClr val="660033"/>
                </a:solidFill>
                <a:latin typeface="標楷體" panose="03000509000000000000" pitchFamily="65" charset="-120"/>
                <a:ea typeface="標楷體" panose="03000509000000000000" pitchFamily="65" charset="-120"/>
              </a:rPr>
              <a:t>7</a:t>
            </a:r>
            <a:r>
              <a:rPr lang="zh-TW" altLang="zh-TW" sz="2200" b="1" dirty="0">
                <a:solidFill>
                  <a:srgbClr val="660033"/>
                </a:solidFill>
                <a:latin typeface="標楷體" panose="03000509000000000000" pitchFamily="65" charset="-120"/>
                <a:ea typeface="標楷體" panose="03000509000000000000" pitchFamily="65" charset="-120"/>
              </a:rPr>
              <a:t>月</a:t>
            </a:r>
            <a:r>
              <a:rPr lang="en-US" altLang="zh-TW" sz="2200" b="1" dirty="0">
                <a:solidFill>
                  <a:srgbClr val="660033"/>
                </a:solidFill>
                <a:latin typeface="標楷體" panose="03000509000000000000" pitchFamily="65" charset="-120"/>
                <a:ea typeface="標楷體" panose="03000509000000000000" pitchFamily="65" charset="-120"/>
              </a:rPr>
              <a:t>1</a:t>
            </a:r>
            <a:r>
              <a:rPr lang="zh-TW" altLang="zh-TW" sz="2200" b="1" dirty="0">
                <a:solidFill>
                  <a:srgbClr val="660033"/>
                </a:solidFill>
                <a:latin typeface="標楷體" panose="03000509000000000000" pitchFamily="65" charset="-120"/>
                <a:ea typeface="標楷體" panose="03000509000000000000" pitchFamily="65" charset="-120"/>
              </a:rPr>
              <a:t>日起又提高新建房屋之標準單價及非自住房屋之稅率，故每戶房屋又會因使用情形不同或持有戶數多寡不同而適用不同的稅率，實不宜如同報載逕將持有</a:t>
            </a:r>
            <a:r>
              <a:rPr lang="en-US" altLang="zh-TW" sz="2200" b="1" dirty="0">
                <a:solidFill>
                  <a:srgbClr val="660033"/>
                </a:solidFill>
                <a:latin typeface="標楷體" panose="03000509000000000000" pitchFamily="65" charset="-120"/>
                <a:ea typeface="標楷體" panose="03000509000000000000" pitchFamily="65" charset="-120"/>
              </a:rPr>
              <a:t>3 </a:t>
            </a:r>
            <a:r>
              <a:rPr lang="zh-TW" altLang="zh-TW" sz="2200" b="1" dirty="0">
                <a:solidFill>
                  <a:srgbClr val="660033"/>
                </a:solidFill>
                <a:latin typeface="標楷體" panose="03000509000000000000" pitchFamily="65" charset="-120"/>
                <a:ea typeface="標楷體" panose="03000509000000000000" pitchFamily="65" charset="-120"/>
              </a:rPr>
              <a:t>戶以上適用新單價的非自住高級住宅與適用舊單價的自住用一般房屋作比較。</a:t>
            </a:r>
          </a:p>
        </p:txBody>
      </p:sp>
      <p:sp>
        <p:nvSpPr>
          <p:cNvPr id="4"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P19</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2196323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348525"/>
            <a:ext cx="7560840" cy="6001643"/>
          </a:xfrm>
          <a:prstGeom prst="rect">
            <a:avLst/>
          </a:prstGeom>
        </p:spPr>
        <p:txBody>
          <a:bodyPr wrap="square">
            <a:spAutoFit/>
          </a:bodyPr>
          <a:lstStyle/>
          <a:p>
            <a:r>
              <a:rPr lang="zh-TW" altLang="en-US" sz="2200" b="1" dirty="0" smtClean="0">
                <a:solidFill>
                  <a:srgbClr val="002060"/>
                </a:solidFill>
                <a:latin typeface="標楷體" panose="03000509000000000000" pitchFamily="65" charset="-120"/>
                <a:ea typeface="標楷體" panose="03000509000000000000" pitchFamily="65" charset="-120"/>
              </a:rPr>
              <a:t>格</a:t>
            </a:r>
            <a:r>
              <a:rPr lang="zh-TW" altLang="en-US" sz="2200" b="1" dirty="0">
                <a:solidFill>
                  <a:srgbClr val="002060"/>
                </a:solidFill>
                <a:latin typeface="標楷體" panose="03000509000000000000" pitchFamily="65" charset="-120"/>
                <a:ea typeface="標楷體" panose="03000509000000000000" pitchFamily="65" charset="-120"/>
              </a:rPr>
              <a:t>核計房屋現值，而標準價格之構成因子包括</a:t>
            </a:r>
            <a:r>
              <a:rPr lang="zh-TW" altLang="en-US" sz="2200" b="1" dirty="0" smtClean="0">
                <a:solidFill>
                  <a:srgbClr val="002060"/>
                </a:solidFill>
                <a:latin typeface="標楷體" panose="03000509000000000000" pitchFamily="65" charset="-120"/>
                <a:ea typeface="標楷體" panose="03000509000000000000" pitchFamily="65" charset="-120"/>
              </a:rPr>
              <a:t>房屋構造</a:t>
            </a:r>
            <a:r>
              <a:rPr lang="zh-TW" altLang="en-US" sz="2200" b="1" dirty="0">
                <a:solidFill>
                  <a:srgbClr val="002060"/>
                </a:solidFill>
                <a:latin typeface="標楷體" panose="03000509000000000000" pitchFamily="65" charset="-120"/>
                <a:ea typeface="標楷體" panose="03000509000000000000" pitchFamily="65" charset="-120"/>
              </a:rPr>
              <a:t>標準單價、耐用年數、折舊率及街路等級調整率</a:t>
            </a:r>
            <a:r>
              <a:rPr lang="en-US" altLang="zh-TW" sz="2200" b="1" dirty="0">
                <a:solidFill>
                  <a:srgbClr val="002060"/>
                </a:solidFill>
                <a:latin typeface="標楷體" panose="03000509000000000000" pitchFamily="65" charset="-120"/>
                <a:ea typeface="標楷體" panose="03000509000000000000" pitchFamily="65" charset="-120"/>
              </a:rPr>
              <a:t>(</a:t>
            </a:r>
            <a:r>
              <a:rPr lang="zh-TW" altLang="en-US" sz="2200" b="1" dirty="0">
                <a:solidFill>
                  <a:srgbClr val="002060"/>
                </a:solidFill>
                <a:latin typeface="標楷體" panose="03000509000000000000" pitchFamily="65" charset="-120"/>
                <a:ea typeface="標楷體" panose="03000509000000000000" pitchFamily="65" charset="-120"/>
              </a:rPr>
              <a:t>路段率</a:t>
            </a:r>
            <a:r>
              <a:rPr lang="en-US" altLang="zh-TW" sz="2200" b="1" dirty="0" smtClean="0">
                <a:solidFill>
                  <a:srgbClr val="002060"/>
                </a:solidFill>
                <a:latin typeface="標楷體" panose="03000509000000000000" pitchFamily="65" charset="-120"/>
                <a:ea typeface="標楷體" panose="03000509000000000000" pitchFamily="65" charset="-120"/>
              </a:rPr>
              <a:t>)</a:t>
            </a:r>
            <a:r>
              <a:rPr lang="zh-TW" altLang="en-US" sz="2200" b="1" dirty="0" smtClean="0">
                <a:solidFill>
                  <a:srgbClr val="002060"/>
                </a:solidFill>
                <a:latin typeface="標楷體" panose="03000509000000000000" pitchFamily="65" charset="-120"/>
                <a:ea typeface="標楷體" panose="03000509000000000000" pitchFamily="65" charset="-120"/>
              </a:rPr>
              <a:t>等</a:t>
            </a:r>
            <a:r>
              <a:rPr lang="zh-TW" altLang="en-US" sz="2200" b="1" dirty="0">
                <a:solidFill>
                  <a:srgbClr val="002060"/>
                </a:solidFill>
                <a:latin typeface="標楷體" panose="03000509000000000000" pitchFamily="65" charset="-120"/>
                <a:ea typeface="標楷體" panose="03000509000000000000" pitchFamily="65" charset="-120"/>
              </a:rPr>
              <a:t>。是影響房屋稅稅額多寡之因素，主要包括有房屋構造</a:t>
            </a:r>
            <a:r>
              <a:rPr lang="zh-TW" altLang="en-US" sz="2200" b="1" dirty="0" smtClean="0">
                <a:solidFill>
                  <a:srgbClr val="002060"/>
                </a:solidFill>
                <a:latin typeface="標楷體" panose="03000509000000000000" pitchFamily="65" charset="-120"/>
                <a:ea typeface="標楷體" panose="03000509000000000000" pitchFamily="65" charset="-120"/>
              </a:rPr>
              <a:t>標準</a:t>
            </a:r>
            <a:r>
              <a:rPr lang="zh-TW" altLang="en-US" sz="2200" b="1" dirty="0">
                <a:solidFill>
                  <a:srgbClr val="002060"/>
                </a:solidFill>
                <a:latin typeface="標楷體" panose="03000509000000000000" pitchFamily="65" charset="-120"/>
                <a:ea typeface="標楷體" panose="03000509000000000000" pitchFamily="65" charset="-120"/>
              </a:rPr>
              <a:t>單價、路段率及所適用之稅率。依房屋稅條例第</a:t>
            </a:r>
            <a:r>
              <a:rPr lang="en-US" altLang="zh-TW" sz="2200" b="1" dirty="0">
                <a:solidFill>
                  <a:srgbClr val="002060"/>
                </a:solidFill>
                <a:latin typeface="標楷體" panose="03000509000000000000" pitchFamily="65" charset="-120"/>
                <a:ea typeface="標楷體" panose="03000509000000000000" pitchFamily="65" charset="-120"/>
              </a:rPr>
              <a:t>11</a:t>
            </a:r>
            <a:r>
              <a:rPr lang="zh-TW" altLang="en-US" sz="2200" b="1" dirty="0">
                <a:solidFill>
                  <a:srgbClr val="002060"/>
                </a:solidFill>
                <a:latin typeface="標楷體" panose="03000509000000000000" pitchFamily="65" charset="-120"/>
                <a:ea typeface="標楷體" panose="03000509000000000000" pitchFamily="65" charset="-120"/>
              </a:rPr>
              <a:t>條規定</a:t>
            </a:r>
            <a:r>
              <a:rPr lang="zh-TW" altLang="en-US" sz="2200" b="1" dirty="0" smtClean="0">
                <a:solidFill>
                  <a:srgbClr val="002060"/>
                </a:solidFill>
                <a:latin typeface="標楷體" panose="03000509000000000000" pitchFamily="65" charset="-120"/>
                <a:ea typeface="標楷體" panose="03000509000000000000" pitchFamily="65" charset="-120"/>
              </a:rPr>
              <a:t>，房屋</a:t>
            </a:r>
            <a:r>
              <a:rPr lang="zh-TW" altLang="en-US" sz="2200" b="1" dirty="0">
                <a:solidFill>
                  <a:srgbClr val="002060"/>
                </a:solidFill>
                <a:latin typeface="標楷體" panose="03000509000000000000" pitchFamily="65" charset="-120"/>
                <a:ea typeface="標楷體" panose="03000509000000000000" pitchFamily="65" charset="-120"/>
              </a:rPr>
              <a:t>標準價格每</a:t>
            </a:r>
            <a:r>
              <a:rPr lang="en-US" altLang="zh-TW" sz="2200" b="1" dirty="0">
                <a:solidFill>
                  <a:srgbClr val="002060"/>
                </a:solidFill>
                <a:latin typeface="標楷體" panose="03000509000000000000" pitchFamily="65" charset="-120"/>
                <a:ea typeface="標楷體" panose="03000509000000000000" pitchFamily="65" charset="-120"/>
              </a:rPr>
              <a:t>3 </a:t>
            </a:r>
            <a:r>
              <a:rPr lang="zh-TW" altLang="en-US" sz="2200" b="1" dirty="0">
                <a:solidFill>
                  <a:srgbClr val="002060"/>
                </a:solidFill>
                <a:latin typeface="標楷體" panose="03000509000000000000" pitchFamily="65" charset="-120"/>
                <a:ea typeface="標楷體" panose="03000509000000000000" pitchFamily="65" charset="-120"/>
              </a:rPr>
              <a:t>年重行評定</a:t>
            </a:r>
            <a:r>
              <a:rPr lang="en-US" altLang="zh-TW" sz="2200" b="1" dirty="0">
                <a:solidFill>
                  <a:srgbClr val="002060"/>
                </a:solidFill>
                <a:latin typeface="標楷體" panose="03000509000000000000" pitchFamily="65" charset="-120"/>
                <a:ea typeface="標楷體" panose="03000509000000000000" pitchFamily="65" charset="-120"/>
              </a:rPr>
              <a:t>1 </a:t>
            </a:r>
            <a:r>
              <a:rPr lang="zh-TW" altLang="en-US" sz="2200" b="1" dirty="0">
                <a:solidFill>
                  <a:srgbClr val="002060"/>
                </a:solidFill>
                <a:latin typeface="標楷體" panose="03000509000000000000" pitchFamily="65" charset="-120"/>
                <a:ea typeface="標楷體" panose="03000509000000000000" pitchFamily="65" charset="-120"/>
              </a:rPr>
              <a:t>次，為合理反映房屋應有</a:t>
            </a:r>
            <a:r>
              <a:rPr lang="zh-TW" altLang="en-US" sz="2200" b="1" dirty="0" smtClean="0">
                <a:solidFill>
                  <a:srgbClr val="002060"/>
                </a:solidFill>
                <a:latin typeface="標楷體" panose="03000509000000000000" pitchFamily="65" charset="-120"/>
                <a:ea typeface="標楷體" panose="03000509000000000000" pitchFamily="65" charset="-120"/>
              </a:rPr>
              <a:t>之評價</a:t>
            </a:r>
            <a:r>
              <a:rPr lang="zh-TW" altLang="en-US" sz="2200" b="1" dirty="0">
                <a:solidFill>
                  <a:srgbClr val="002060"/>
                </a:solidFill>
                <a:latin typeface="標楷體" panose="03000509000000000000" pitchFamily="65" charset="-120"/>
                <a:ea typeface="標楷體" panose="03000509000000000000" pitchFamily="65" charset="-120"/>
              </a:rPr>
              <a:t>及租稅負擔，本市自</a:t>
            </a:r>
            <a:r>
              <a:rPr lang="en-US" altLang="zh-TW" sz="2200" b="1" dirty="0">
                <a:solidFill>
                  <a:srgbClr val="002060"/>
                </a:solidFill>
                <a:latin typeface="標楷體" panose="03000509000000000000" pitchFamily="65" charset="-120"/>
                <a:ea typeface="標楷體" panose="03000509000000000000" pitchFamily="65" charset="-120"/>
              </a:rPr>
              <a:t>100 </a:t>
            </a:r>
            <a:r>
              <a:rPr lang="zh-TW" altLang="en-US" sz="2200" b="1" dirty="0">
                <a:solidFill>
                  <a:srgbClr val="002060"/>
                </a:solidFill>
                <a:latin typeface="標楷體" panose="03000509000000000000" pitchFamily="65" charset="-120"/>
                <a:ea typeface="標楷體" panose="03000509000000000000" pitchFamily="65" charset="-120"/>
              </a:rPr>
              <a:t>年</a:t>
            </a:r>
            <a:r>
              <a:rPr lang="en-US" altLang="zh-TW" sz="2200" b="1" dirty="0">
                <a:solidFill>
                  <a:srgbClr val="002060"/>
                </a:solidFill>
                <a:latin typeface="標楷體" panose="03000509000000000000" pitchFamily="65" charset="-120"/>
                <a:ea typeface="標楷體" panose="03000509000000000000" pitchFamily="65" charset="-120"/>
              </a:rPr>
              <a:t>7 </a:t>
            </a:r>
            <a:r>
              <a:rPr lang="zh-TW" altLang="en-US" sz="2200" b="1" dirty="0">
                <a:solidFill>
                  <a:srgbClr val="002060"/>
                </a:solidFill>
                <a:latin typeface="標楷體" panose="03000509000000000000" pitchFamily="65" charset="-120"/>
                <a:ea typeface="標楷體" panose="03000509000000000000" pitchFamily="65" charset="-120"/>
              </a:rPr>
              <a:t>月</a:t>
            </a:r>
            <a:r>
              <a:rPr lang="en-US" altLang="zh-TW" sz="2200" b="1" dirty="0">
                <a:solidFill>
                  <a:srgbClr val="002060"/>
                </a:solidFill>
                <a:latin typeface="標楷體" panose="03000509000000000000" pitchFamily="65" charset="-120"/>
                <a:ea typeface="標楷體" panose="03000509000000000000" pitchFamily="65" charset="-120"/>
              </a:rPr>
              <a:t>1 </a:t>
            </a:r>
            <a:r>
              <a:rPr lang="zh-TW" altLang="en-US" sz="2200" b="1" dirty="0">
                <a:solidFill>
                  <a:srgbClr val="002060"/>
                </a:solidFill>
                <a:latin typeface="標楷體" panose="03000509000000000000" pitchFamily="65" charset="-120"/>
                <a:ea typeface="標楷體" panose="03000509000000000000" pitchFamily="65" charset="-120"/>
              </a:rPr>
              <a:t>日起首創對高級住</a:t>
            </a:r>
            <a:r>
              <a:rPr lang="zh-TW" altLang="en-US" sz="2200" b="1" dirty="0" smtClean="0">
                <a:solidFill>
                  <a:srgbClr val="002060"/>
                </a:solidFill>
                <a:latin typeface="標楷體" panose="03000509000000000000" pitchFamily="65" charset="-120"/>
                <a:ea typeface="標楷體" panose="03000509000000000000" pitchFamily="65" charset="-120"/>
              </a:rPr>
              <a:t>宅加價</a:t>
            </a:r>
            <a:r>
              <a:rPr lang="zh-TW" altLang="en-US" sz="2200" b="1" dirty="0">
                <a:solidFill>
                  <a:srgbClr val="002060"/>
                </a:solidFill>
                <a:latin typeface="標楷體" panose="03000509000000000000" pitchFamily="65" charset="-120"/>
                <a:ea typeface="標楷體" panose="03000509000000000000" pitchFamily="65" charset="-120"/>
              </a:rPr>
              <a:t>課徵房屋稅，另自</a:t>
            </a:r>
            <a:r>
              <a:rPr lang="en-US" altLang="zh-TW" sz="2200" b="1" dirty="0">
                <a:solidFill>
                  <a:srgbClr val="002060"/>
                </a:solidFill>
                <a:latin typeface="標楷體" panose="03000509000000000000" pitchFamily="65" charset="-120"/>
                <a:ea typeface="標楷體" panose="03000509000000000000" pitchFamily="65" charset="-120"/>
              </a:rPr>
              <a:t>103 </a:t>
            </a:r>
            <a:r>
              <a:rPr lang="zh-TW" altLang="en-US" sz="2200" b="1" dirty="0">
                <a:solidFill>
                  <a:srgbClr val="002060"/>
                </a:solidFill>
                <a:latin typeface="標楷體" panose="03000509000000000000" pitchFamily="65" charset="-120"/>
                <a:ea typeface="標楷體" panose="03000509000000000000" pitchFamily="65" charset="-120"/>
              </a:rPr>
              <a:t>年</a:t>
            </a:r>
            <a:r>
              <a:rPr lang="en-US" altLang="zh-TW" sz="2200" b="1" dirty="0">
                <a:solidFill>
                  <a:srgbClr val="002060"/>
                </a:solidFill>
                <a:latin typeface="標楷體" panose="03000509000000000000" pitchFamily="65" charset="-120"/>
                <a:ea typeface="標楷體" panose="03000509000000000000" pitchFamily="65" charset="-120"/>
              </a:rPr>
              <a:t>7 </a:t>
            </a:r>
            <a:r>
              <a:rPr lang="zh-TW" altLang="en-US" sz="2200" b="1" dirty="0">
                <a:solidFill>
                  <a:srgbClr val="002060"/>
                </a:solidFill>
                <a:latin typeface="標楷體" panose="03000509000000000000" pitchFamily="65" charset="-120"/>
                <a:ea typeface="標楷體" panose="03000509000000000000" pitchFamily="65" charset="-120"/>
              </a:rPr>
              <a:t>月</a:t>
            </a:r>
            <a:r>
              <a:rPr lang="en-US" altLang="zh-TW" sz="2200" b="1" dirty="0">
                <a:solidFill>
                  <a:srgbClr val="002060"/>
                </a:solidFill>
                <a:latin typeface="標楷體" panose="03000509000000000000" pitchFamily="65" charset="-120"/>
                <a:ea typeface="標楷體" panose="03000509000000000000" pitchFamily="65" charset="-120"/>
              </a:rPr>
              <a:t>1 </a:t>
            </a:r>
            <a:r>
              <a:rPr lang="zh-TW" altLang="en-US" sz="2200" b="1" dirty="0">
                <a:solidFill>
                  <a:srgbClr val="002060"/>
                </a:solidFill>
                <a:latin typeface="標楷體" panose="03000509000000000000" pitchFamily="65" charset="-120"/>
                <a:ea typeface="標楷體" panose="03000509000000000000" pitchFamily="65" charset="-120"/>
              </a:rPr>
              <a:t>日起針對新建房屋</a:t>
            </a:r>
            <a:r>
              <a:rPr lang="zh-TW" altLang="en-US" sz="2200" b="1" dirty="0" smtClean="0">
                <a:solidFill>
                  <a:srgbClr val="002060"/>
                </a:solidFill>
                <a:latin typeface="標楷體" panose="03000509000000000000" pitchFamily="65" charset="-120"/>
                <a:ea typeface="標楷體" panose="03000509000000000000" pitchFamily="65" charset="-120"/>
              </a:rPr>
              <a:t>調高</a:t>
            </a:r>
            <a:r>
              <a:rPr lang="zh-TW" altLang="en-US" sz="2200" b="1" dirty="0">
                <a:solidFill>
                  <a:srgbClr val="002060"/>
                </a:solidFill>
                <a:latin typeface="標楷體" panose="03000509000000000000" pitchFamily="65" charset="-120"/>
                <a:ea typeface="標楷體" panose="03000509000000000000" pitchFamily="65" charset="-120"/>
              </a:rPr>
              <a:t>房屋構造標準單價，並配合房屋稅條例第</a:t>
            </a:r>
            <a:r>
              <a:rPr lang="en-US" altLang="zh-TW" sz="2200" b="1" dirty="0">
                <a:solidFill>
                  <a:srgbClr val="002060"/>
                </a:solidFill>
                <a:latin typeface="標楷體" panose="03000509000000000000" pitchFamily="65" charset="-120"/>
                <a:ea typeface="標楷體" panose="03000509000000000000" pitchFamily="65" charset="-120"/>
              </a:rPr>
              <a:t>5 </a:t>
            </a:r>
            <a:r>
              <a:rPr lang="zh-TW" altLang="en-US" sz="2200" b="1" dirty="0">
                <a:solidFill>
                  <a:srgbClr val="002060"/>
                </a:solidFill>
                <a:latin typeface="標楷體" panose="03000509000000000000" pitchFamily="65" charset="-120"/>
                <a:ea typeface="標楷體" panose="03000509000000000000" pitchFamily="65" charset="-120"/>
              </a:rPr>
              <a:t>條修正，就</a:t>
            </a:r>
            <a:r>
              <a:rPr lang="zh-TW" altLang="en-US" sz="2200" b="1" dirty="0" smtClean="0">
                <a:solidFill>
                  <a:srgbClr val="002060"/>
                </a:solidFill>
                <a:latin typeface="標楷體" panose="03000509000000000000" pitchFamily="65" charset="-120"/>
                <a:ea typeface="標楷體" panose="03000509000000000000" pitchFamily="65" charset="-120"/>
              </a:rPr>
              <a:t>持有本</a:t>
            </a:r>
            <a:r>
              <a:rPr lang="zh-TW" altLang="en-US" sz="2200" b="1" dirty="0">
                <a:solidFill>
                  <a:srgbClr val="002060"/>
                </a:solidFill>
                <a:latin typeface="標楷體" panose="03000509000000000000" pitchFamily="65" charset="-120"/>
                <a:ea typeface="標楷體" panose="03000509000000000000" pitchFamily="65" charset="-120"/>
              </a:rPr>
              <a:t>市非自住之住家用房屋採差別稅率課徵房屋稅，相關</a:t>
            </a:r>
            <a:r>
              <a:rPr lang="zh-TW" altLang="en-US" sz="2200" b="1" dirty="0" smtClean="0">
                <a:solidFill>
                  <a:srgbClr val="002060"/>
                </a:solidFill>
                <a:latin typeface="標楷體" panose="03000509000000000000" pitchFamily="65" charset="-120"/>
                <a:ea typeface="標楷體" panose="03000509000000000000" pitchFamily="65" charset="-120"/>
              </a:rPr>
              <a:t>房屋稅</a:t>
            </a:r>
            <a:r>
              <a:rPr lang="zh-TW" altLang="en-US" sz="2200" b="1" dirty="0">
                <a:solidFill>
                  <a:srgbClr val="002060"/>
                </a:solidFill>
                <a:latin typeface="標楷體" panose="03000509000000000000" pitchFamily="65" charset="-120"/>
                <a:ea typeface="標楷體" panose="03000509000000000000" pitchFamily="65" charset="-120"/>
              </a:rPr>
              <a:t>變革分別說明如下</a:t>
            </a:r>
            <a:r>
              <a:rPr lang="en-US" altLang="zh-TW" sz="2200" b="1" dirty="0">
                <a:solidFill>
                  <a:srgbClr val="002060"/>
                </a:solidFill>
                <a:latin typeface="標楷體" panose="03000509000000000000" pitchFamily="65" charset="-120"/>
                <a:ea typeface="標楷體" panose="03000509000000000000" pitchFamily="65" charset="-120"/>
              </a:rPr>
              <a:t>:</a:t>
            </a:r>
          </a:p>
          <a:p>
            <a:r>
              <a:rPr lang="en-US" altLang="zh-TW" sz="2200" b="1" dirty="0">
                <a:solidFill>
                  <a:srgbClr val="FF0000"/>
                </a:solidFill>
                <a:latin typeface="標楷體" panose="03000509000000000000" pitchFamily="65" charset="-120"/>
                <a:ea typeface="標楷體" panose="03000509000000000000" pitchFamily="65" charset="-120"/>
              </a:rPr>
              <a:t>(</a:t>
            </a:r>
            <a:r>
              <a:rPr lang="zh-TW" altLang="en-US" sz="2200" b="1" dirty="0">
                <a:solidFill>
                  <a:srgbClr val="FF0000"/>
                </a:solidFill>
                <a:latin typeface="標楷體" panose="03000509000000000000" pitchFamily="65" charset="-120"/>
                <a:ea typeface="標楷體" panose="03000509000000000000" pitchFamily="65" charset="-120"/>
              </a:rPr>
              <a:t>一</a:t>
            </a:r>
            <a:r>
              <a:rPr lang="en-US" altLang="zh-TW" sz="2200" b="1" dirty="0">
                <a:solidFill>
                  <a:srgbClr val="FF0000"/>
                </a:solidFill>
                <a:latin typeface="標楷體" panose="03000509000000000000" pitchFamily="65" charset="-120"/>
                <a:ea typeface="標楷體" panose="03000509000000000000" pitchFamily="65" charset="-120"/>
              </a:rPr>
              <a:t>)</a:t>
            </a:r>
            <a:r>
              <a:rPr lang="zh-TW" altLang="en-US" sz="2200" b="1" dirty="0">
                <a:solidFill>
                  <a:srgbClr val="FF0000"/>
                </a:solidFill>
                <a:latin typeface="標楷體" panose="03000509000000000000" pitchFamily="65" charset="-120"/>
                <a:ea typeface="標楷體" panose="03000509000000000000" pitchFamily="65" charset="-120"/>
              </a:rPr>
              <a:t>自</a:t>
            </a:r>
            <a:r>
              <a:rPr lang="en-US" altLang="zh-TW" sz="2200" b="1" dirty="0">
                <a:solidFill>
                  <a:srgbClr val="FF0000"/>
                </a:solidFill>
                <a:latin typeface="標楷體" panose="03000509000000000000" pitchFamily="65" charset="-120"/>
                <a:ea typeface="標楷體" panose="03000509000000000000" pitchFamily="65" charset="-120"/>
              </a:rPr>
              <a:t>100 </a:t>
            </a:r>
            <a:r>
              <a:rPr lang="zh-TW" altLang="en-US" sz="2200" b="1" dirty="0">
                <a:solidFill>
                  <a:srgbClr val="FF0000"/>
                </a:solidFill>
                <a:latin typeface="標楷體" panose="03000509000000000000" pitchFamily="65" charset="-120"/>
                <a:ea typeface="標楷體" panose="03000509000000000000" pitchFamily="65" charset="-120"/>
              </a:rPr>
              <a:t>年</a:t>
            </a:r>
            <a:r>
              <a:rPr lang="en-US" altLang="zh-TW" sz="2200" b="1" dirty="0">
                <a:solidFill>
                  <a:srgbClr val="FF0000"/>
                </a:solidFill>
                <a:latin typeface="標楷體" panose="03000509000000000000" pitchFamily="65" charset="-120"/>
                <a:ea typeface="標楷體" panose="03000509000000000000" pitchFamily="65" charset="-120"/>
              </a:rPr>
              <a:t>7 </a:t>
            </a:r>
            <a:r>
              <a:rPr lang="zh-TW" altLang="en-US" sz="2200" b="1" dirty="0">
                <a:solidFill>
                  <a:srgbClr val="FF0000"/>
                </a:solidFill>
                <a:latin typeface="標楷體" panose="03000509000000000000" pitchFamily="65" charset="-120"/>
                <a:ea typeface="標楷體" panose="03000509000000000000" pitchFamily="65" charset="-120"/>
              </a:rPr>
              <a:t>月起首創對高級住宅加價課徵房屋稅</a:t>
            </a:r>
          </a:p>
          <a:p>
            <a:r>
              <a:rPr lang="en-US" altLang="zh-TW" sz="2200" b="1" dirty="0">
                <a:solidFill>
                  <a:srgbClr val="FF0000"/>
                </a:solidFill>
                <a:latin typeface="標楷體" panose="03000509000000000000" pitchFamily="65" charset="-120"/>
                <a:ea typeface="標楷體" panose="03000509000000000000" pitchFamily="65" charset="-120"/>
              </a:rPr>
              <a:t>1.</a:t>
            </a:r>
            <a:r>
              <a:rPr lang="zh-TW" altLang="en-US" sz="2200" b="1" dirty="0" smtClean="0">
                <a:solidFill>
                  <a:srgbClr val="FF0000"/>
                </a:solidFill>
                <a:latin typeface="標楷體" panose="03000509000000000000" pitchFamily="65" charset="-120"/>
                <a:ea typeface="標楷體" panose="03000509000000000000" pitchFamily="65" charset="-120"/>
              </a:rPr>
              <a:t>緣起</a:t>
            </a:r>
            <a:endParaRPr lang="en-US" altLang="zh-TW" sz="2200" b="1" dirty="0" smtClean="0">
              <a:solidFill>
                <a:srgbClr val="FF0000"/>
              </a:solidFill>
              <a:latin typeface="標楷體" panose="03000509000000000000" pitchFamily="65" charset="-120"/>
              <a:ea typeface="標楷體" panose="03000509000000000000" pitchFamily="65" charset="-120"/>
            </a:endParaRPr>
          </a:p>
          <a:p>
            <a:r>
              <a:rPr lang="zh-TW" altLang="en-US" sz="2000" b="1" dirty="0" smtClean="0">
                <a:solidFill>
                  <a:srgbClr val="A50021"/>
                </a:solidFill>
                <a:latin typeface="標楷體" panose="03000509000000000000" pitchFamily="65" charset="-120"/>
                <a:ea typeface="標楷體" panose="03000509000000000000" pitchFamily="65" charset="-120"/>
              </a:rPr>
              <a:t>因高價房屋（豪宅）之房屋評價方式及標準與一般房屋相同，造成高價房屋所負擔之房屋稅，其實質稅率相較於一般房屋為低，詳附表</a:t>
            </a:r>
            <a:r>
              <a:rPr lang="en-US" altLang="zh-TW" sz="2000" b="1" dirty="0" smtClean="0">
                <a:solidFill>
                  <a:srgbClr val="A50021"/>
                </a:solidFill>
                <a:latin typeface="標楷體" panose="03000509000000000000" pitchFamily="65" charset="-120"/>
                <a:ea typeface="標楷體" panose="03000509000000000000" pitchFamily="65" charset="-120"/>
              </a:rPr>
              <a:t>1</a:t>
            </a:r>
            <a:r>
              <a:rPr lang="zh-TW" altLang="en-US" sz="2000" b="1" dirty="0" smtClean="0">
                <a:solidFill>
                  <a:srgbClr val="A50021"/>
                </a:solidFill>
                <a:latin typeface="標楷體" panose="03000509000000000000" pitchFamily="65" charset="-120"/>
                <a:ea typeface="標楷體" panose="03000509000000000000" pitchFamily="65" charset="-120"/>
              </a:rPr>
              <a:t>，形成租稅課徵不公平。為真實反映高價房屋應有之房屋評價及租稅負擔，以合理課徵房屋稅，本處乃研擬提案並經本市不動產評價委員會</a:t>
            </a:r>
            <a:r>
              <a:rPr lang="en-US" altLang="zh-TW" sz="2000" b="1" dirty="0" smtClean="0">
                <a:solidFill>
                  <a:srgbClr val="A50021"/>
                </a:solidFill>
                <a:latin typeface="標楷體" panose="03000509000000000000" pitchFamily="65" charset="-120"/>
                <a:ea typeface="標楷體" panose="03000509000000000000" pitchFamily="65" charset="-120"/>
              </a:rPr>
              <a:t>100 </a:t>
            </a:r>
            <a:r>
              <a:rPr lang="zh-TW" altLang="en-US" sz="2000" b="1" dirty="0" smtClean="0">
                <a:solidFill>
                  <a:srgbClr val="A50021"/>
                </a:solidFill>
                <a:latin typeface="標楷體" panose="03000509000000000000" pitchFamily="65" charset="-120"/>
                <a:ea typeface="標楷體" panose="03000509000000000000" pitchFamily="65" charset="-120"/>
              </a:rPr>
              <a:t>年</a:t>
            </a:r>
            <a:r>
              <a:rPr lang="en-US" altLang="zh-TW" sz="2000" b="1" dirty="0" smtClean="0">
                <a:solidFill>
                  <a:srgbClr val="A50021"/>
                </a:solidFill>
                <a:latin typeface="標楷體" panose="03000509000000000000" pitchFamily="65" charset="-120"/>
                <a:ea typeface="標楷體" panose="03000509000000000000" pitchFamily="65" charset="-120"/>
              </a:rPr>
              <a:t>1</a:t>
            </a:r>
            <a:r>
              <a:rPr lang="zh-TW" altLang="en-US" sz="2000" b="1" dirty="0" smtClean="0">
                <a:solidFill>
                  <a:srgbClr val="A50021"/>
                </a:solidFill>
                <a:latin typeface="標楷體" panose="03000509000000000000" pitchFamily="65" charset="-120"/>
                <a:ea typeface="標楷體" panose="03000509000000000000" pitchFamily="65" charset="-120"/>
              </a:rPr>
              <a:t>月常會決議，通過全國首創對高級住宅加價課徵房屋稅。</a:t>
            </a:r>
            <a:endParaRPr lang="en-US" altLang="zh-TW" sz="2000" b="1" dirty="0" smtClean="0">
              <a:solidFill>
                <a:srgbClr val="A50021"/>
              </a:solidFill>
              <a:latin typeface="標楷體" panose="03000509000000000000" pitchFamily="65" charset="-120"/>
              <a:ea typeface="標楷體" panose="03000509000000000000" pitchFamily="65" charset="-120"/>
            </a:endParaRPr>
          </a:p>
        </p:txBody>
      </p:sp>
      <p:sp>
        <p:nvSpPr>
          <p:cNvPr id="3" name="文字方塊 1"/>
          <p:cNvSpPr txBox="1">
            <a:spLocks noChangeArrowheads="1"/>
          </p:cNvSpPr>
          <p:nvPr/>
        </p:nvSpPr>
        <p:spPr bwMode="auto">
          <a:xfrm>
            <a:off x="8459787" y="6206162"/>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P2</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4141866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956376" y="260648"/>
            <a:ext cx="763351" cy="369332"/>
          </a:xfrm>
          <a:prstGeom prst="rect">
            <a:avLst/>
          </a:prstGeom>
          <a:ln w="12700">
            <a:solidFill>
              <a:srgbClr val="000099"/>
            </a:solidFill>
          </a:ln>
        </p:spPr>
        <p:txBody>
          <a:bodyPr wrap="none">
            <a:spAutoFit/>
          </a:bodyPr>
          <a:lstStyle/>
          <a:p>
            <a:r>
              <a:rPr lang="zh-TW" altLang="zh-TW" b="1" dirty="0">
                <a:solidFill>
                  <a:srgbClr val="FF0000"/>
                </a:solidFill>
              </a:rPr>
              <a:t>附表</a:t>
            </a:r>
            <a:r>
              <a:rPr lang="en-US" altLang="zh-TW" b="1" dirty="0">
                <a:solidFill>
                  <a:srgbClr val="FF0000"/>
                </a:solidFill>
              </a:rPr>
              <a:t>1</a:t>
            </a:r>
            <a:endParaRPr lang="zh-TW" altLang="zh-TW" b="1" dirty="0">
              <a:solidFill>
                <a:srgbClr val="FF0000"/>
              </a:solidFill>
            </a:endParaRPr>
          </a:p>
        </p:txBody>
      </p:sp>
      <p:sp>
        <p:nvSpPr>
          <p:cNvPr id="4" name="文字方塊 3"/>
          <p:cNvSpPr txBox="1"/>
          <p:nvPr/>
        </p:nvSpPr>
        <p:spPr>
          <a:xfrm>
            <a:off x="2699792" y="260648"/>
            <a:ext cx="3288080" cy="430887"/>
          </a:xfrm>
          <a:prstGeom prst="rect">
            <a:avLst/>
          </a:prstGeom>
          <a:noFill/>
        </p:spPr>
        <p:txBody>
          <a:bodyPr wrap="none" rtlCol="0">
            <a:spAutoFit/>
          </a:bodyPr>
          <a:lstStyle/>
          <a:p>
            <a:r>
              <a:rPr lang="zh-TW" altLang="en-US" sz="2200" b="1" dirty="0" smtClean="0">
                <a:solidFill>
                  <a:srgbClr val="FF0000"/>
                </a:solidFill>
                <a:latin typeface="標楷體" panose="03000509000000000000" pitchFamily="65" charset="-120"/>
                <a:ea typeface="標楷體" panose="03000509000000000000" pitchFamily="65" charset="-120"/>
              </a:rPr>
              <a:t>新標準單價高級住宅案例</a:t>
            </a:r>
            <a:endParaRPr lang="zh-TW" altLang="en-US" sz="2200" b="1" dirty="0">
              <a:solidFill>
                <a:srgbClr val="FF0000"/>
              </a:solidFill>
              <a:latin typeface="標楷體" panose="03000509000000000000" pitchFamily="65" charset="-120"/>
              <a:ea typeface="標楷體" panose="03000509000000000000"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1996746565"/>
              </p:ext>
            </p:extLst>
          </p:nvPr>
        </p:nvGraphicFramePr>
        <p:xfrm>
          <a:off x="395536" y="836712"/>
          <a:ext cx="8064894" cy="5805224"/>
        </p:xfrm>
        <a:graphic>
          <a:graphicData uri="http://schemas.openxmlformats.org/drawingml/2006/table">
            <a:tbl>
              <a:tblPr firstRow="1" bandRow="1">
                <a:tableStyleId>{5C22544A-7EE6-4342-B048-85BDC9FD1C3A}</a:tableStyleId>
              </a:tblPr>
              <a:tblGrid>
                <a:gridCol w="1800200"/>
                <a:gridCol w="1296144"/>
                <a:gridCol w="1224136"/>
                <a:gridCol w="1224136"/>
                <a:gridCol w="1296144"/>
                <a:gridCol w="1224134"/>
              </a:tblGrid>
              <a:tr h="370840">
                <a:tc gridSpan="6">
                  <a:txBody>
                    <a:bodyPr/>
                    <a:lstStyle/>
                    <a:p>
                      <a:r>
                        <a:rPr lang="zh-TW" altLang="en-US" b="1" dirty="0" smtClean="0">
                          <a:solidFill>
                            <a:srgbClr val="6600FF"/>
                          </a:solidFill>
                          <a:latin typeface="標楷體" panose="03000509000000000000" pitchFamily="65" charset="-120"/>
                          <a:ea typeface="標楷體" panose="03000509000000000000" pitchFamily="65" charset="-120"/>
                        </a:rPr>
                        <a:t>房屋座落</a:t>
                      </a:r>
                      <a:r>
                        <a:rPr lang="en-US" altLang="zh-TW" b="1" dirty="0" smtClean="0">
                          <a:solidFill>
                            <a:srgbClr val="6600FF"/>
                          </a:solidFill>
                          <a:latin typeface="標楷體" panose="03000509000000000000" pitchFamily="65" charset="-120"/>
                          <a:ea typeface="標楷體" panose="03000509000000000000" pitchFamily="65" charset="-120"/>
                        </a:rPr>
                        <a:t>:</a:t>
                      </a:r>
                      <a:r>
                        <a:rPr lang="zh-TW" altLang="en-US" b="1" dirty="0" smtClean="0">
                          <a:solidFill>
                            <a:srgbClr val="6600FF"/>
                          </a:solidFill>
                          <a:latin typeface="標楷體" panose="03000509000000000000" pitchFamily="65" charset="-120"/>
                          <a:ea typeface="標楷體" panose="03000509000000000000" pitchFamily="65" charset="-120"/>
                        </a:rPr>
                        <a:t>士林區中山北路    建物</a:t>
                      </a:r>
                      <a:r>
                        <a:rPr lang="en-US" altLang="zh-TW" b="1" dirty="0" smtClean="0">
                          <a:solidFill>
                            <a:srgbClr val="6600FF"/>
                          </a:solidFill>
                          <a:latin typeface="標楷體" panose="03000509000000000000" pitchFamily="65" charset="-120"/>
                          <a:ea typeface="標楷體" panose="03000509000000000000" pitchFamily="65" charset="-120"/>
                        </a:rPr>
                        <a:t>【</a:t>
                      </a:r>
                      <a:r>
                        <a:rPr lang="zh-TW" altLang="en-US" b="1" dirty="0" smtClean="0">
                          <a:solidFill>
                            <a:srgbClr val="6600FF"/>
                          </a:solidFill>
                          <a:latin typeface="標楷體" panose="03000509000000000000" pitchFamily="65" charset="-120"/>
                          <a:ea typeface="標楷體" panose="03000509000000000000" pitchFamily="65" charset="-120"/>
                        </a:rPr>
                        <a:t>含公設</a:t>
                      </a:r>
                      <a:r>
                        <a:rPr lang="en-US" altLang="zh-TW" b="1" dirty="0" smtClean="0">
                          <a:solidFill>
                            <a:srgbClr val="6600FF"/>
                          </a:solidFill>
                          <a:latin typeface="標楷體" panose="03000509000000000000" pitchFamily="65" charset="-120"/>
                          <a:ea typeface="標楷體" panose="03000509000000000000" pitchFamily="65" charset="-120"/>
                        </a:rPr>
                        <a:t>】:190</a:t>
                      </a:r>
                      <a:r>
                        <a:rPr lang="zh-TW" altLang="en-US" b="1" dirty="0" smtClean="0">
                          <a:solidFill>
                            <a:srgbClr val="6600FF"/>
                          </a:solidFill>
                          <a:latin typeface="標楷體" panose="03000509000000000000" pitchFamily="65" charset="-120"/>
                          <a:ea typeface="標楷體" panose="03000509000000000000" pitchFamily="65" charset="-120"/>
                        </a:rPr>
                        <a:t>坪  土地</a:t>
                      </a:r>
                      <a:r>
                        <a:rPr lang="en-US" altLang="zh-TW" b="1" dirty="0" smtClean="0">
                          <a:solidFill>
                            <a:srgbClr val="6600FF"/>
                          </a:solidFill>
                          <a:latin typeface="標楷體" panose="03000509000000000000" pitchFamily="65" charset="-120"/>
                          <a:ea typeface="標楷體" panose="03000509000000000000" pitchFamily="65" charset="-120"/>
                        </a:rPr>
                        <a:t>:10.1</a:t>
                      </a:r>
                      <a:r>
                        <a:rPr lang="zh-TW" altLang="en-US" b="1" dirty="0" smtClean="0">
                          <a:solidFill>
                            <a:srgbClr val="6600FF"/>
                          </a:solidFill>
                          <a:latin typeface="標楷體" panose="03000509000000000000" pitchFamily="65" charset="-120"/>
                          <a:ea typeface="標楷體" panose="03000509000000000000" pitchFamily="65" charset="-120"/>
                        </a:rPr>
                        <a:t>坪</a:t>
                      </a:r>
                      <a:endParaRPr lang="en-US" altLang="zh-TW" b="1" dirty="0" smtClean="0">
                        <a:solidFill>
                          <a:srgbClr val="6600FF"/>
                        </a:solidFill>
                        <a:latin typeface="標楷體" panose="03000509000000000000" pitchFamily="65" charset="-120"/>
                        <a:ea typeface="標楷體" panose="03000509000000000000" pitchFamily="65" charset="-120"/>
                      </a:endParaRPr>
                    </a:p>
                    <a:p>
                      <a:r>
                        <a:rPr lang="zh-TW" altLang="en-US" b="1" dirty="0" smtClean="0">
                          <a:solidFill>
                            <a:srgbClr val="6600FF"/>
                          </a:solidFill>
                          <a:latin typeface="標楷體" panose="03000509000000000000" pitchFamily="65" charset="-120"/>
                          <a:ea typeface="標楷體" panose="03000509000000000000" pitchFamily="65" charset="-120"/>
                        </a:rPr>
                        <a:t>每坪市價</a:t>
                      </a:r>
                      <a:r>
                        <a:rPr lang="en-US" altLang="zh-TW" b="1" dirty="0" smtClean="0">
                          <a:solidFill>
                            <a:srgbClr val="6600FF"/>
                          </a:solidFill>
                          <a:latin typeface="標楷體" panose="03000509000000000000" pitchFamily="65" charset="-120"/>
                          <a:ea typeface="標楷體" panose="03000509000000000000" pitchFamily="65" charset="-120"/>
                        </a:rPr>
                        <a:t>:133</a:t>
                      </a:r>
                      <a:r>
                        <a:rPr lang="zh-TW" altLang="en-US" b="1" dirty="0" smtClean="0">
                          <a:solidFill>
                            <a:srgbClr val="6600FF"/>
                          </a:solidFill>
                          <a:latin typeface="標楷體" panose="03000509000000000000" pitchFamily="65" charset="-120"/>
                          <a:ea typeface="標楷體" panose="03000509000000000000" pitchFamily="65" charset="-120"/>
                        </a:rPr>
                        <a:t>萬元   總市價</a:t>
                      </a:r>
                      <a:r>
                        <a:rPr lang="en-US" altLang="zh-TW" b="1" dirty="0" smtClean="0">
                          <a:solidFill>
                            <a:srgbClr val="6600FF"/>
                          </a:solidFill>
                          <a:latin typeface="標楷體" panose="03000509000000000000" pitchFamily="65" charset="-120"/>
                          <a:ea typeface="標楷體" panose="03000509000000000000" pitchFamily="65" charset="-120"/>
                        </a:rPr>
                        <a:t>:1</a:t>
                      </a:r>
                      <a:r>
                        <a:rPr lang="zh-TW" altLang="en-US" b="1" dirty="0" smtClean="0">
                          <a:solidFill>
                            <a:srgbClr val="6600FF"/>
                          </a:solidFill>
                          <a:latin typeface="標楷體" panose="03000509000000000000" pitchFamily="65" charset="-120"/>
                          <a:ea typeface="標楷體" panose="03000509000000000000" pitchFamily="65" charset="-120"/>
                        </a:rPr>
                        <a:t>億</a:t>
                      </a:r>
                      <a:r>
                        <a:rPr lang="en-US" altLang="zh-TW" b="1" dirty="0" smtClean="0">
                          <a:solidFill>
                            <a:srgbClr val="6600FF"/>
                          </a:solidFill>
                          <a:latin typeface="標楷體" panose="03000509000000000000" pitchFamily="65" charset="-120"/>
                          <a:ea typeface="標楷體" panose="03000509000000000000" pitchFamily="65" charset="-120"/>
                        </a:rPr>
                        <a:t>9900</a:t>
                      </a:r>
                      <a:r>
                        <a:rPr lang="zh-TW" altLang="en-US" b="1" dirty="0" smtClean="0">
                          <a:solidFill>
                            <a:srgbClr val="6600FF"/>
                          </a:solidFill>
                          <a:latin typeface="標楷體" panose="03000509000000000000" pitchFamily="65" charset="-120"/>
                          <a:ea typeface="標楷體" panose="03000509000000000000" pitchFamily="65" charset="-120"/>
                        </a:rPr>
                        <a:t>萬元   路段率</a:t>
                      </a:r>
                      <a:r>
                        <a:rPr lang="en-US" altLang="zh-TW" b="1" dirty="0" smtClean="0">
                          <a:solidFill>
                            <a:srgbClr val="6600FF"/>
                          </a:solidFill>
                          <a:latin typeface="標楷體" panose="03000509000000000000" pitchFamily="65" charset="-120"/>
                          <a:ea typeface="標楷體" panose="03000509000000000000" pitchFamily="65" charset="-120"/>
                        </a:rPr>
                        <a:t>:150%</a:t>
                      </a:r>
                    </a:p>
                    <a:p>
                      <a:r>
                        <a:rPr lang="zh-TW" altLang="en-US" b="1" dirty="0" smtClean="0">
                          <a:solidFill>
                            <a:srgbClr val="6600FF"/>
                          </a:solidFill>
                          <a:latin typeface="標楷體" panose="03000509000000000000" pitchFamily="65" charset="-120"/>
                          <a:ea typeface="標楷體" panose="03000509000000000000" pitchFamily="65" charset="-120"/>
                        </a:rPr>
                        <a:t>總層數</a:t>
                      </a:r>
                      <a:r>
                        <a:rPr lang="en-US" altLang="zh-TW" b="1" dirty="0" smtClean="0">
                          <a:solidFill>
                            <a:srgbClr val="6600FF"/>
                          </a:solidFill>
                          <a:latin typeface="標楷體" panose="03000509000000000000" pitchFamily="65" charset="-120"/>
                          <a:ea typeface="標楷體" panose="03000509000000000000" pitchFamily="65" charset="-120"/>
                        </a:rPr>
                        <a:t>:19</a:t>
                      </a:r>
                      <a:r>
                        <a:rPr lang="zh-TW" altLang="en-US" b="1" dirty="0" smtClean="0">
                          <a:solidFill>
                            <a:srgbClr val="6600FF"/>
                          </a:solidFill>
                          <a:latin typeface="標楷體" panose="03000509000000000000" pitchFamily="65" charset="-120"/>
                          <a:ea typeface="標楷體" panose="03000509000000000000" pitchFamily="65" charset="-120"/>
                        </a:rPr>
                        <a:t>層        構造別</a:t>
                      </a:r>
                      <a:r>
                        <a:rPr lang="en-US" altLang="zh-TW" b="1" dirty="0" smtClean="0">
                          <a:solidFill>
                            <a:srgbClr val="6600FF"/>
                          </a:solidFill>
                          <a:latin typeface="標楷體" panose="03000509000000000000" pitchFamily="65" charset="-120"/>
                          <a:ea typeface="標楷體" panose="03000509000000000000" pitchFamily="65" charset="-120"/>
                        </a:rPr>
                        <a:t>:</a:t>
                      </a:r>
                      <a:r>
                        <a:rPr lang="zh-TW" altLang="en-US" b="1" dirty="0" smtClean="0">
                          <a:solidFill>
                            <a:srgbClr val="6600FF"/>
                          </a:solidFill>
                          <a:latin typeface="標楷體" panose="03000509000000000000" pitchFamily="65" charset="-120"/>
                          <a:ea typeface="標楷體" panose="03000509000000000000" pitchFamily="65" charset="-120"/>
                        </a:rPr>
                        <a:t>鋼骨造</a:t>
                      </a:r>
                      <a:r>
                        <a:rPr lang="en-US" altLang="zh-TW" b="1" dirty="0" smtClean="0">
                          <a:solidFill>
                            <a:srgbClr val="6600FF"/>
                          </a:solidFill>
                          <a:latin typeface="標楷體" panose="03000509000000000000" pitchFamily="65" charset="-120"/>
                          <a:ea typeface="標楷體" panose="03000509000000000000" pitchFamily="65" charset="-120"/>
                        </a:rPr>
                        <a:t>【</a:t>
                      </a:r>
                      <a:r>
                        <a:rPr lang="zh-TW" altLang="en-US" b="1" dirty="0" smtClean="0">
                          <a:solidFill>
                            <a:srgbClr val="6600FF"/>
                          </a:solidFill>
                          <a:latin typeface="標楷體" panose="03000509000000000000" pitchFamily="65" charset="-120"/>
                          <a:ea typeface="標楷體" panose="03000509000000000000" pitchFamily="65" charset="-120"/>
                        </a:rPr>
                        <a:t>標準單價調增</a:t>
                      </a:r>
                      <a:r>
                        <a:rPr lang="en-US" altLang="zh-TW" b="1" dirty="0" smtClean="0">
                          <a:solidFill>
                            <a:srgbClr val="6600FF"/>
                          </a:solidFill>
                          <a:latin typeface="標楷體" panose="03000509000000000000" pitchFamily="65" charset="-120"/>
                          <a:ea typeface="標楷體" panose="03000509000000000000" pitchFamily="65" charset="-120"/>
                        </a:rPr>
                        <a:t>1.37</a:t>
                      </a:r>
                      <a:r>
                        <a:rPr lang="zh-TW" altLang="en-US" b="1" dirty="0" smtClean="0">
                          <a:solidFill>
                            <a:srgbClr val="6600FF"/>
                          </a:solidFill>
                          <a:latin typeface="標楷體" panose="03000509000000000000" pitchFamily="65" charset="-120"/>
                          <a:ea typeface="標楷體" panose="03000509000000000000" pitchFamily="65" charset="-120"/>
                        </a:rPr>
                        <a:t>倍</a:t>
                      </a:r>
                      <a:r>
                        <a:rPr lang="en-US" altLang="zh-TW" b="1" dirty="0" smtClean="0">
                          <a:solidFill>
                            <a:srgbClr val="6600FF"/>
                          </a:solidFill>
                          <a:latin typeface="標楷體" panose="03000509000000000000" pitchFamily="65" charset="-120"/>
                          <a:ea typeface="標楷體" panose="03000509000000000000" pitchFamily="65" charset="-120"/>
                        </a:rPr>
                        <a:t>】</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6600FF"/>
                          </a:solidFill>
                          <a:latin typeface="標楷體" panose="03000509000000000000" pitchFamily="65" charset="-120"/>
                          <a:ea typeface="標楷體" panose="03000509000000000000" pitchFamily="65" charset="-120"/>
                        </a:rPr>
                        <a:t>項目</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100</a:t>
                      </a:r>
                      <a:r>
                        <a:rPr lang="zh-TW" altLang="en-US" b="1" dirty="0" smtClean="0">
                          <a:solidFill>
                            <a:srgbClr val="6600FF"/>
                          </a:solidFill>
                          <a:latin typeface="標楷體" panose="03000509000000000000" pitchFamily="65" charset="-120"/>
                          <a:ea typeface="標楷體" panose="03000509000000000000" pitchFamily="65" charset="-120"/>
                        </a:rPr>
                        <a:t>年</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103</a:t>
                      </a:r>
                      <a:r>
                        <a:rPr lang="zh-TW" altLang="en-US" b="1" dirty="0" smtClean="0">
                          <a:solidFill>
                            <a:srgbClr val="6600FF"/>
                          </a:solidFill>
                          <a:latin typeface="標楷體" panose="03000509000000000000" pitchFamily="65" charset="-120"/>
                          <a:ea typeface="標楷體" panose="03000509000000000000" pitchFamily="65" charset="-120"/>
                        </a:rPr>
                        <a:t>年</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104</a:t>
                      </a:r>
                      <a:r>
                        <a:rPr lang="zh-TW" altLang="en-US" b="1" dirty="0" smtClean="0">
                          <a:solidFill>
                            <a:srgbClr val="6600FF"/>
                          </a:solidFill>
                          <a:latin typeface="標楷體" panose="03000509000000000000" pitchFamily="65" charset="-120"/>
                          <a:ea typeface="標楷體" panose="03000509000000000000" pitchFamily="65" charset="-120"/>
                        </a:rPr>
                        <a:t>年</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6600FF"/>
                          </a:solidFill>
                          <a:latin typeface="標楷體" panose="03000509000000000000" pitchFamily="65" charset="-120"/>
                          <a:ea typeface="標楷體" panose="03000509000000000000" pitchFamily="65" charset="-120"/>
                        </a:rPr>
                        <a:t>房屋課稅總現值</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400</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1,000</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2,370</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6600FF"/>
                          </a:solidFill>
                          <a:latin typeface="標楷體" panose="03000509000000000000" pitchFamily="65" charset="-120"/>
                          <a:ea typeface="標楷體" panose="03000509000000000000" pitchFamily="65" charset="-120"/>
                        </a:rPr>
                        <a:t>土地申報總地價</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641</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685</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685</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FF0000"/>
                          </a:solidFill>
                          <a:latin typeface="標楷體" panose="03000509000000000000" pitchFamily="65" charset="-120"/>
                          <a:ea typeface="標楷體" panose="03000509000000000000" pitchFamily="65" charset="-120"/>
                        </a:rPr>
                        <a:t>課稅現值合計</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1,095</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1,824</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3,384</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6600FF"/>
                          </a:solidFill>
                          <a:latin typeface="標楷體" panose="03000509000000000000" pitchFamily="65" charset="-120"/>
                          <a:ea typeface="標楷體" panose="03000509000000000000" pitchFamily="65" charset="-120"/>
                        </a:rPr>
                        <a:t>稅率</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b="1" dirty="0" smtClean="0">
                          <a:solidFill>
                            <a:srgbClr val="6600FF"/>
                          </a:solidFill>
                          <a:latin typeface="標楷體" panose="03000509000000000000" pitchFamily="65" charset="-120"/>
                          <a:ea typeface="標楷體" panose="03000509000000000000" pitchFamily="65" charset="-120"/>
                        </a:rPr>
                        <a:t>房屋</a:t>
                      </a:r>
                      <a:r>
                        <a:rPr lang="en-US" altLang="zh-TW" b="1" dirty="0" smtClean="0">
                          <a:solidFill>
                            <a:srgbClr val="6600FF"/>
                          </a:solidFill>
                          <a:latin typeface="標楷體" panose="03000509000000000000" pitchFamily="65" charset="-120"/>
                          <a:ea typeface="標楷體" panose="03000509000000000000" pitchFamily="65" charset="-120"/>
                        </a:rPr>
                        <a:t>1.2%</a:t>
                      </a:r>
                    </a:p>
                    <a:p>
                      <a:pPr algn="ctr"/>
                      <a:r>
                        <a:rPr lang="zh-TW" altLang="en-US" b="1" dirty="0" smtClean="0">
                          <a:solidFill>
                            <a:srgbClr val="6600FF"/>
                          </a:solidFill>
                          <a:latin typeface="標楷體" panose="03000509000000000000" pitchFamily="65" charset="-120"/>
                          <a:ea typeface="標楷體" panose="03000509000000000000" pitchFamily="65" charset="-120"/>
                        </a:rPr>
                        <a:t>土地 </a:t>
                      </a:r>
                      <a:r>
                        <a:rPr lang="en-US" altLang="zh-TW" b="1" dirty="0" smtClean="0">
                          <a:solidFill>
                            <a:srgbClr val="6600FF"/>
                          </a:solidFill>
                          <a:latin typeface="標楷體" panose="03000509000000000000" pitchFamily="65" charset="-120"/>
                          <a:ea typeface="標楷體" panose="03000509000000000000" pitchFamily="65" charset="-120"/>
                        </a:rPr>
                        <a:t>2‰</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b="1" dirty="0" smtClean="0">
                          <a:solidFill>
                            <a:srgbClr val="6600FF"/>
                          </a:solidFill>
                          <a:latin typeface="標楷體" panose="03000509000000000000" pitchFamily="65" charset="-120"/>
                          <a:ea typeface="標楷體" panose="03000509000000000000" pitchFamily="65" charset="-120"/>
                        </a:rPr>
                        <a:t>房屋</a:t>
                      </a:r>
                      <a:r>
                        <a:rPr lang="en-US" altLang="zh-TW" b="1" dirty="0" smtClean="0">
                          <a:solidFill>
                            <a:srgbClr val="6600FF"/>
                          </a:solidFill>
                          <a:latin typeface="標楷體" panose="03000509000000000000" pitchFamily="65" charset="-120"/>
                          <a:ea typeface="標楷體" panose="03000509000000000000" pitchFamily="65" charset="-120"/>
                        </a:rPr>
                        <a:t>1.2%</a:t>
                      </a:r>
                    </a:p>
                    <a:p>
                      <a:pPr algn="ctr"/>
                      <a:r>
                        <a:rPr lang="zh-TW" altLang="en-US" b="1" dirty="0" smtClean="0">
                          <a:solidFill>
                            <a:srgbClr val="6600FF"/>
                          </a:solidFill>
                          <a:latin typeface="標楷體" panose="03000509000000000000" pitchFamily="65" charset="-120"/>
                          <a:ea typeface="標楷體" panose="03000509000000000000" pitchFamily="65" charset="-120"/>
                        </a:rPr>
                        <a:t>土地 </a:t>
                      </a:r>
                      <a:r>
                        <a:rPr lang="en-US" altLang="zh-TW" b="1" dirty="0" smtClean="0">
                          <a:solidFill>
                            <a:srgbClr val="6600FF"/>
                          </a:solidFill>
                          <a:latin typeface="標楷體" panose="03000509000000000000" pitchFamily="65" charset="-120"/>
                          <a:ea typeface="標楷體" panose="03000509000000000000" pitchFamily="65" charset="-120"/>
                        </a:rPr>
                        <a:t>2‰</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b="1" dirty="0" smtClean="0">
                          <a:solidFill>
                            <a:srgbClr val="6600FF"/>
                          </a:solidFill>
                          <a:latin typeface="標楷體" panose="03000509000000000000" pitchFamily="65" charset="-120"/>
                          <a:ea typeface="標楷體" panose="03000509000000000000" pitchFamily="65" charset="-120"/>
                        </a:rPr>
                        <a:t>房屋</a:t>
                      </a:r>
                      <a:r>
                        <a:rPr lang="en-US" altLang="zh-TW" b="1" dirty="0" smtClean="0">
                          <a:solidFill>
                            <a:srgbClr val="6600FF"/>
                          </a:solidFill>
                          <a:latin typeface="標楷體" panose="03000509000000000000" pitchFamily="65" charset="-120"/>
                          <a:ea typeface="標楷體" panose="03000509000000000000" pitchFamily="65" charset="-120"/>
                        </a:rPr>
                        <a:t>1.2%</a:t>
                      </a:r>
                    </a:p>
                    <a:p>
                      <a:pPr algn="ctr"/>
                      <a:r>
                        <a:rPr lang="zh-TW" altLang="en-US" b="1" dirty="0" smtClean="0">
                          <a:solidFill>
                            <a:srgbClr val="6600FF"/>
                          </a:solidFill>
                          <a:latin typeface="標楷體" panose="03000509000000000000" pitchFamily="65" charset="-120"/>
                          <a:ea typeface="標楷體" panose="03000509000000000000" pitchFamily="65" charset="-120"/>
                        </a:rPr>
                        <a:t>土地 </a:t>
                      </a:r>
                      <a:r>
                        <a:rPr lang="en-US" altLang="zh-TW" b="1" dirty="0" smtClean="0">
                          <a:solidFill>
                            <a:srgbClr val="6600FF"/>
                          </a:solidFill>
                          <a:latin typeface="標楷體" panose="03000509000000000000" pitchFamily="65" charset="-120"/>
                          <a:ea typeface="標楷體" panose="03000509000000000000" pitchFamily="65" charset="-120"/>
                        </a:rPr>
                        <a:t>2‰</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b="1" dirty="0" smtClean="0">
                          <a:solidFill>
                            <a:srgbClr val="6600FF"/>
                          </a:solidFill>
                          <a:latin typeface="標楷體" panose="03000509000000000000" pitchFamily="65" charset="-120"/>
                          <a:ea typeface="標楷體" panose="03000509000000000000" pitchFamily="65" charset="-120"/>
                        </a:rPr>
                        <a:t>房屋</a:t>
                      </a:r>
                      <a:r>
                        <a:rPr lang="en-US" altLang="zh-TW" b="1" dirty="0" smtClean="0">
                          <a:solidFill>
                            <a:srgbClr val="6600FF"/>
                          </a:solidFill>
                          <a:latin typeface="標楷體" panose="03000509000000000000" pitchFamily="65" charset="-120"/>
                          <a:ea typeface="標楷體" panose="03000509000000000000" pitchFamily="65" charset="-120"/>
                        </a:rPr>
                        <a:t>2.4%</a:t>
                      </a:r>
                    </a:p>
                    <a:p>
                      <a:pPr algn="ctr"/>
                      <a:r>
                        <a:rPr lang="zh-TW" altLang="en-US" b="1" dirty="0" smtClean="0">
                          <a:solidFill>
                            <a:srgbClr val="6600FF"/>
                          </a:solidFill>
                          <a:latin typeface="標楷體" panose="03000509000000000000" pitchFamily="65" charset="-120"/>
                          <a:ea typeface="標楷體" panose="03000509000000000000" pitchFamily="65" charset="-120"/>
                        </a:rPr>
                        <a:t>土地 </a:t>
                      </a:r>
                      <a:r>
                        <a:rPr lang="en-US" altLang="zh-TW" b="1" dirty="0" smtClean="0">
                          <a:solidFill>
                            <a:srgbClr val="6600FF"/>
                          </a:solidFill>
                          <a:latin typeface="標楷體" panose="03000509000000000000" pitchFamily="65" charset="-120"/>
                          <a:ea typeface="標楷體" panose="03000509000000000000" pitchFamily="65" charset="-120"/>
                        </a:rPr>
                        <a:t>10‰</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b="1" dirty="0" smtClean="0">
                          <a:solidFill>
                            <a:srgbClr val="6600FF"/>
                          </a:solidFill>
                          <a:latin typeface="標楷體" panose="03000509000000000000" pitchFamily="65" charset="-120"/>
                          <a:ea typeface="標楷體" panose="03000509000000000000" pitchFamily="65" charset="-120"/>
                        </a:rPr>
                        <a:t>房屋</a:t>
                      </a:r>
                      <a:r>
                        <a:rPr lang="en-US" altLang="zh-TW" b="1" dirty="0" smtClean="0">
                          <a:solidFill>
                            <a:srgbClr val="6600FF"/>
                          </a:solidFill>
                          <a:latin typeface="標楷體" panose="03000509000000000000" pitchFamily="65" charset="-120"/>
                          <a:ea typeface="標楷體" panose="03000509000000000000" pitchFamily="65" charset="-120"/>
                        </a:rPr>
                        <a:t>3.6%</a:t>
                      </a:r>
                    </a:p>
                    <a:p>
                      <a:pPr algn="ctr"/>
                      <a:r>
                        <a:rPr lang="zh-TW" altLang="en-US" b="1" dirty="0" smtClean="0">
                          <a:solidFill>
                            <a:srgbClr val="6600FF"/>
                          </a:solidFill>
                          <a:latin typeface="標楷體" panose="03000509000000000000" pitchFamily="65" charset="-120"/>
                          <a:ea typeface="標楷體" panose="03000509000000000000" pitchFamily="65" charset="-120"/>
                        </a:rPr>
                        <a:t>土地 </a:t>
                      </a:r>
                      <a:r>
                        <a:rPr lang="en-US" altLang="zh-TW" b="1" dirty="0" smtClean="0">
                          <a:solidFill>
                            <a:srgbClr val="6600FF"/>
                          </a:solidFill>
                          <a:latin typeface="標楷體" panose="03000509000000000000" pitchFamily="65" charset="-120"/>
                          <a:ea typeface="標楷體" panose="03000509000000000000" pitchFamily="65" charset="-120"/>
                        </a:rPr>
                        <a:t>10‰</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6600FF"/>
                          </a:solidFill>
                          <a:latin typeface="標楷體" panose="03000509000000000000" pitchFamily="65" charset="-120"/>
                          <a:ea typeface="標楷體" panose="03000509000000000000" pitchFamily="65" charset="-120"/>
                        </a:rPr>
                        <a:t>房屋稅</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4.8</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12</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28.44</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56.88</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85.32</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6600FF"/>
                          </a:solidFill>
                          <a:latin typeface="標楷體" panose="03000509000000000000" pitchFamily="65" charset="-120"/>
                          <a:ea typeface="標楷體" panose="03000509000000000000" pitchFamily="65" charset="-120"/>
                        </a:rPr>
                        <a:t>地價稅</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1.28</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1.37</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1.37</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6.85</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6.85</a:t>
                      </a:r>
                      <a:r>
                        <a:rPr lang="zh-TW" altLang="en-US" b="1" dirty="0" smtClean="0">
                          <a:solidFill>
                            <a:srgbClr val="6600FF"/>
                          </a:solidFill>
                          <a:latin typeface="標楷體" panose="03000509000000000000" pitchFamily="65" charset="-120"/>
                          <a:ea typeface="標楷體" panose="03000509000000000000" pitchFamily="65" charset="-120"/>
                        </a:rPr>
                        <a:t>萬元</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FF0000"/>
                          </a:solidFill>
                          <a:latin typeface="標楷體" panose="03000509000000000000" pitchFamily="65" charset="-120"/>
                          <a:ea typeface="標楷體" panose="03000509000000000000" pitchFamily="65" charset="-120"/>
                        </a:rPr>
                        <a:t>房地稅合計</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6.08</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13.37</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29.81</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63.73</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92.17</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0160">
                <a:tc>
                  <a:txBody>
                    <a:bodyPr/>
                    <a:lstStyle/>
                    <a:p>
                      <a:r>
                        <a:rPr lang="zh-TW" altLang="en-US" sz="1500" b="1" dirty="0" smtClean="0">
                          <a:solidFill>
                            <a:srgbClr val="CC0000"/>
                          </a:solidFill>
                          <a:latin typeface="標楷體" panose="03000509000000000000" pitchFamily="65" charset="-120"/>
                          <a:ea typeface="標楷體" panose="03000509000000000000" pitchFamily="65" charset="-120"/>
                        </a:rPr>
                        <a:t>實質稅率</a:t>
                      </a:r>
                      <a:r>
                        <a:rPr lang="en-US" altLang="zh-TW" sz="1500" b="1" dirty="0" smtClean="0">
                          <a:solidFill>
                            <a:srgbClr val="CC0000"/>
                          </a:solidFill>
                          <a:latin typeface="標楷體"/>
                          <a:ea typeface="標楷體"/>
                        </a:rPr>
                        <a:t>【</a:t>
                      </a:r>
                      <a:r>
                        <a:rPr lang="zh-TW" altLang="en-US" sz="1500" b="1" dirty="0" smtClean="0">
                          <a:solidFill>
                            <a:srgbClr val="CC0000"/>
                          </a:solidFill>
                          <a:latin typeface="標楷體"/>
                          <a:ea typeface="標楷體"/>
                        </a:rPr>
                        <a:t>房屋</a:t>
                      </a:r>
                      <a:r>
                        <a:rPr lang="en-US" altLang="zh-TW" sz="1500" b="1" dirty="0" smtClean="0">
                          <a:solidFill>
                            <a:srgbClr val="CC0000"/>
                          </a:solidFill>
                          <a:latin typeface="標楷體"/>
                          <a:ea typeface="標楷體"/>
                        </a:rPr>
                        <a:t>+</a:t>
                      </a:r>
                      <a:r>
                        <a:rPr lang="zh-TW" altLang="en-US" sz="1500" b="1" dirty="0" smtClean="0">
                          <a:solidFill>
                            <a:srgbClr val="CC0000"/>
                          </a:solidFill>
                          <a:latin typeface="標楷體"/>
                          <a:ea typeface="標楷體"/>
                        </a:rPr>
                        <a:t>土地</a:t>
                      </a:r>
                      <a:r>
                        <a:rPr lang="en-US" altLang="zh-TW" sz="1500" b="1" dirty="0" smtClean="0">
                          <a:solidFill>
                            <a:srgbClr val="CC0000"/>
                          </a:solidFill>
                          <a:latin typeface="標楷體"/>
                          <a:ea typeface="標楷體"/>
                        </a:rPr>
                        <a:t>】</a:t>
                      </a:r>
                      <a:endParaRPr lang="zh-TW" altLang="en-US" sz="1500" b="1" dirty="0">
                        <a:solidFill>
                          <a:srgbClr val="CC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0.31</a:t>
                      </a:r>
                      <a:r>
                        <a:rPr lang="en-US" altLang="zh-TW" b="1" dirty="0" smtClean="0">
                          <a:solidFill>
                            <a:srgbClr val="6600FF"/>
                          </a:solidFill>
                          <a:latin typeface="新細明體-ExtB"/>
                          <a:ea typeface="新細明體-ExtB"/>
                        </a:rPr>
                        <a:t>‰</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標楷體" panose="03000509000000000000" pitchFamily="65" charset="-120"/>
                          <a:ea typeface="標楷體" panose="03000509000000000000" pitchFamily="65" charset="-120"/>
                        </a:rPr>
                        <a:t>0.67</a:t>
                      </a:r>
                      <a:r>
                        <a:rPr lang="en-US" altLang="zh-TW" b="1" dirty="0" smtClean="0">
                          <a:solidFill>
                            <a:srgbClr val="6600FF"/>
                          </a:solidFill>
                          <a:latin typeface="新細明體-ExtB"/>
                          <a:ea typeface="新細明體-ExtB"/>
                        </a:rPr>
                        <a:t>‰</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1.5‰</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3.2‰</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4.63‰</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7584">
                <a:tc>
                  <a:txBody>
                    <a:bodyPr/>
                    <a:lstStyle/>
                    <a:p>
                      <a:r>
                        <a:rPr lang="zh-TW" altLang="en-US" sz="1500" b="1" dirty="0" smtClean="0">
                          <a:solidFill>
                            <a:srgbClr val="CC0000"/>
                          </a:solidFill>
                          <a:latin typeface="標楷體"/>
                          <a:ea typeface="標楷體"/>
                        </a:rPr>
                        <a:t>名目稅率</a:t>
                      </a:r>
                      <a:r>
                        <a:rPr lang="en-US" altLang="zh-TW" sz="1500" b="1" dirty="0" smtClean="0">
                          <a:solidFill>
                            <a:srgbClr val="CC0000"/>
                          </a:solidFill>
                          <a:latin typeface="標楷體"/>
                          <a:ea typeface="標楷體"/>
                        </a:rPr>
                        <a:t>【</a:t>
                      </a:r>
                      <a:r>
                        <a:rPr lang="zh-TW" altLang="en-US" sz="1500" b="1" dirty="0" smtClean="0">
                          <a:solidFill>
                            <a:srgbClr val="CC0000"/>
                          </a:solidFill>
                          <a:latin typeface="標楷體"/>
                          <a:ea typeface="標楷體"/>
                        </a:rPr>
                        <a:t>房屋</a:t>
                      </a:r>
                      <a:r>
                        <a:rPr lang="en-US" altLang="zh-TW" sz="1500" b="1" dirty="0" smtClean="0">
                          <a:solidFill>
                            <a:srgbClr val="CC0000"/>
                          </a:solidFill>
                          <a:latin typeface="標楷體"/>
                          <a:ea typeface="標楷體"/>
                        </a:rPr>
                        <a:t>+</a:t>
                      </a:r>
                      <a:r>
                        <a:rPr lang="zh-TW" altLang="en-US" sz="1500" b="1" dirty="0" smtClean="0">
                          <a:solidFill>
                            <a:srgbClr val="CC0000"/>
                          </a:solidFill>
                          <a:latin typeface="標楷體"/>
                          <a:ea typeface="標楷體"/>
                        </a:rPr>
                        <a:t>土地</a:t>
                      </a:r>
                      <a:r>
                        <a:rPr lang="en-US" altLang="zh-TW" sz="1500" b="1" dirty="0" smtClean="0">
                          <a:solidFill>
                            <a:srgbClr val="CC0000"/>
                          </a:solidFill>
                          <a:latin typeface="標楷體"/>
                          <a:ea typeface="標楷體"/>
                        </a:rPr>
                        <a:t>】</a:t>
                      </a:r>
                      <a:endParaRPr lang="zh-TW" altLang="en-US" sz="1500" b="1" dirty="0">
                        <a:solidFill>
                          <a:srgbClr val="CC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5.55</a:t>
                      </a:r>
                      <a:r>
                        <a:rPr lang="en-US" altLang="zh-TW" b="1" dirty="0" smtClean="0">
                          <a:solidFill>
                            <a:srgbClr val="6600FF"/>
                          </a:solidFill>
                          <a:latin typeface="新細明體-ExtB"/>
                          <a:ea typeface="新細明體-ExtB"/>
                        </a:rPr>
                        <a:t>‰</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7.33‰</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8.81‰</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18.83‰</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27.24‰</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sz="1500" b="1" dirty="0" smtClean="0">
                          <a:solidFill>
                            <a:srgbClr val="FF0000"/>
                          </a:solidFill>
                          <a:latin typeface="標楷體" panose="03000509000000000000" pitchFamily="65" charset="-120"/>
                          <a:ea typeface="標楷體" panose="03000509000000000000" pitchFamily="65" charset="-120"/>
                        </a:rPr>
                        <a:t>名目稅率</a:t>
                      </a:r>
                      <a:r>
                        <a:rPr lang="en-US" altLang="zh-TW" sz="1500" b="1" dirty="0" smtClean="0">
                          <a:solidFill>
                            <a:srgbClr val="FF0000"/>
                          </a:solidFill>
                          <a:latin typeface="標楷體" panose="03000509000000000000" pitchFamily="65" charset="-120"/>
                          <a:ea typeface="標楷體" panose="03000509000000000000" pitchFamily="65" charset="-120"/>
                        </a:rPr>
                        <a:t>/</a:t>
                      </a:r>
                      <a:r>
                        <a:rPr lang="zh-TW" altLang="en-US" sz="1500" b="1" dirty="0" smtClean="0">
                          <a:solidFill>
                            <a:srgbClr val="FF0000"/>
                          </a:solidFill>
                          <a:latin typeface="標楷體" panose="03000509000000000000" pitchFamily="65" charset="-120"/>
                          <a:ea typeface="標楷體" panose="03000509000000000000" pitchFamily="65" charset="-120"/>
                        </a:rPr>
                        <a:t>實質稅率</a:t>
                      </a:r>
                      <a:endParaRPr lang="zh-TW" altLang="en-US" sz="1500"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17.9</a:t>
                      </a:r>
                      <a:r>
                        <a:rPr lang="zh-TW" altLang="en-US" b="1" dirty="0" smtClean="0">
                          <a:solidFill>
                            <a:srgbClr val="FF0000"/>
                          </a:solidFill>
                          <a:latin typeface="標楷體" panose="03000509000000000000" pitchFamily="65" charset="-120"/>
                          <a:ea typeface="標楷體" panose="03000509000000000000" pitchFamily="65" charset="-120"/>
                        </a:rPr>
                        <a:t>倍</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FF0000"/>
                          </a:solidFill>
                          <a:latin typeface="標楷體" panose="03000509000000000000" pitchFamily="65" charset="-120"/>
                          <a:ea typeface="標楷體" panose="03000509000000000000" pitchFamily="65" charset="-120"/>
                        </a:rPr>
                        <a:t>10.94</a:t>
                      </a:r>
                      <a:r>
                        <a:rPr lang="zh-TW" altLang="en-US" b="1" dirty="0" smtClean="0">
                          <a:solidFill>
                            <a:srgbClr val="FF0000"/>
                          </a:solidFill>
                          <a:latin typeface="標楷體" panose="03000509000000000000" pitchFamily="65" charset="-120"/>
                          <a:ea typeface="標楷體" panose="03000509000000000000" pitchFamily="65" charset="-120"/>
                        </a:rPr>
                        <a:t>倍</a:t>
                      </a:r>
                      <a:endParaRPr lang="zh-TW" altLang="en-US" b="1" dirty="0" smtClean="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FF0000"/>
                          </a:solidFill>
                          <a:latin typeface="標楷體" panose="03000509000000000000" pitchFamily="65" charset="-120"/>
                          <a:ea typeface="標楷體" panose="03000509000000000000" pitchFamily="65" charset="-120"/>
                        </a:rPr>
                        <a:t>5.87</a:t>
                      </a:r>
                      <a:r>
                        <a:rPr lang="zh-TW" altLang="en-US" b="1" dirty="0" smtClean="0">
                          <a:solidFill>
                            <a:srgbClr val="FF0000"/>
                          </a:solidFill>
                          <a:latin typeface="標楷體" panose="03000509000000000000" pitchFamily="65" charset="-120"/>
                          <a:ea typeface="標楷體" panose="03000509000000000000" pitchFamily="65" charset="-120"/>
                        </a:rPr>
                        <a:t>倍</a:t>
                      </a:r>
                      <a:endParaRPr lang="zh-TW" altLang="en-US" b="1" dirty="0" smtClean="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FF0000"/>
                          </a:solidFill>
                          <a:latin typeface="標楷體" panose="03000509000000000000" pitchFamily="65" charset="-120"/>
                          <a:ea typeface="標楷體" panose="03000509000000000000" pitchFamily="65" charset="-120"/>
                        </a:rPr>
                        <a:t>5.88</a:t>
                      </a:r>
                      <a:r>
                        <a:rPr lang="zh-TW" altLang="en-US" b="1" dirty="0" smtClean="0">
                          <a:solidFill>
                            <a:srgbClr val="FF0000"/>
                          </a:solidFill>
                          <a:latin typeface="標楷體" panose="03000509000000000000" pitchFamily="65" charset="-120"/>
                          <a:ea typeface="標楷體" panose="03000509000000000000" pitchFamily="65" charset="-120"/>
                        </a:rPr>
                        <a:t>倍</a:t>
                      </a:r>
                      <a:endParaRPr lang="zh-TW" altLang="en-US" b="1" dirty="0" smtClean="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FF0000"/>
                          </a:solidFill>
                          <a:latin typeface="標楷體" panose="03000509000000000000" pitchFamily="65" charset="-120"/>
                          <a:ea typeface="標楷體" panose="03000509000000000000" pitchFamily="65" charset="-120"/>
                        </a:rPr>
                        <a:t>5.88</a:t>
                      </a:r>
                      <a:r>
                        <a:rPr lang="zh-TW" altLang="en-US" b="1" dirty="0" smtClean="0">
                          <a:solidFill>
                            <a:srgbClr val="FF0000"/>
                          </a:solidFill>
                          <a:latin typeface="標楷體" panose="03000509000000000000" pitchFamily="65" charset="-120"/>
                          <a:ea typeface="標楷體" panose="03000509000000000000" pitchFamily="65" charset="-120"/>
                        </a:rPr>
                        <a:t>倍</a:t>
                      </a:r>
                      <a:endParaRPr lang="zh-TW" altLang="en-US" b="1" dirty="0" smtClean="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P20</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445778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2699792" y="260648"/>
            <a:ext cx="3288080" cy="430887"/>
          </a:xfrm>
          <a:prstGeom prst="rect">
            <a:avLst/>
          </a:prstGeom>
          <a:noFill/>
        </p:spPr>
        <p:txBody>
          <a:bodyPr wrap="none" rtlCol="0">
            <a:spAutoFit/>
          </a:bodyPr>
          <a:lstStyle/>
          <a:p>
            <a:r>
              <a:rPr lang="zh-TW" altLang="en-US" sz="2200" b="1" dirty="0" smtClean="0">
                <a:solidFill>
                  <a:srgbClr val="FF0000"/>
                </a:solidFill>
                <a:latin typeface="標楷體" panose="03000509000000000000" pitchFamily="65" charset="-120"/>
                <a:ea typeface="標楷體" panose="03000509000000000000" pitchFamily="65" charset="-120"/>
              </a:rPr>
              <a:t>新標準單價一般住宅案例</a:t>
            </a:r>
            <a:endParaRPr lang="zh-TW" altLang="en-US" sz="2200" b="1" dirty="0">
              <a:solidFill>
                <a:srgbClr val="FF0000"/>
              </a:solidFill>
              <a:latin typeface="標楷體" panose="03000509000000000000" pitchFamily="65" charset="-120"/>
              <a:ea typeface="標楷體" panose="03000509000000000000"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4194519212"/>
              </p:ext>
            </p:extLst>
          </p:nvPr>
        </p:nvGraphicFramePr>
        <p:xfrm>
          <a:off x="395536" y="835497"/>
          <a:ext cx="7560839" cy="5257800"/>
        </p:xfrm>
        <a:graphic>
          <a:graphicData uri="http://schemas.openxmlformats.org/drawingml/2006/table">
            <a:tbl>
              <a:tblPr firstRow="1" bandRow="1">
                <a:tableStyleId>{5C22544A-7EE6-4342-B048-85BDC9FD1C3A}</a:tableStyleId>
              </a:tblPr>
              <a:tblGrid>
                <a:gridCol w="2010862"/>
                <a:gridCol w="1367386"/>
                <a:gridCol w="1367386"/>
                <a:gridCol w="1447821"/>
                <a:gridCol w="1367384"/>
              </a:tblGrid>
              <a:tr h="370840">
                <a:tc gridSpan="5">
                  <a:txBody>
                    <a:bodyPr/>
                    <a:lstStyle/>
                    <a:p>
                      <a:r>
                        <a:rPr lang="zh-TW" altLang="en-US" b="1" dirty="0" smtClean="0">
                          <a:solidFill>
                            <a:srgbClr val="000099"/>
                          </a:solidFill>
                          <a:latin typeface="標楷體" panose="03000509000000000000" pitchFamily="65" charset="-120"/>
                          <a:ea typeface="標楷體" panose="03000509000000000000" pitchFamily="65" charset="-120"/>
                        </a:rPr>
                        <a:t>房屋座落</a:t>
                      </a:r>
                      <a:r>
                        <a:rPr lang="en-US" altLang="zh-TW" b="1" dirty="0" smtClean="0">
                          <a:solidFill>
                            <a:srgbClr val="000099"/>
                          </a:solidFill>
                          <a:latin typeface="標楷體" panose="03000509000000000000" pitchFamily="65" charset="-120"/>
                          <a:ea typeface="標楷體" panose="03000509000000000000" pitchFamily="65" charset="-120"/>
                        </a:rPr>
                        <a:t>:</a:t>
                      </a:r>
                      <a:r>
                        <a:rPr lang="zh-TW" altLang="en-US" b="1" dirty="0" smtClean="0">
                          <a:solidFill>
                            <a:srgbClr val="000099"/>
                          </a:solidFill>
                          <a:latin typeface="標楷體" panose="03000509000000000000" pitchFamily="65" charset="-120"/>
                          <a:ea typeface="標楷體" panose="03000509000000000000" pitchFamily="65" charset="-120"/>
                        </a:rPr>
                        <a:t>士林區延平北路    建物</a:t>
                      </a:r>
                      <a:r>
                        <a:rPr lang="en-US" altLang="zh-TW" b="1" dirty="0" smtClean="0">
                          <a:solidFill>
                            <a:srgbClr val="000099"/>
                          </a:solidFill>
                          <a:latin typeface="標楷體" panose="03000509000000000000" pitchFamily="65" charset="-120"/>
                          <a:ea typeface="標楷體" panose="03000509000000000000" pitchFamily="65" charset="-120"/>
                        </a:rPr>
                        <a:t>【</a:t>
                      </a:r>
                      <a:r>
                        <a:rPr lang="zh-TW" altLang="en-US" b="1" dirty="0" smtClean="0">
                          <a:solidFill>
                            <a:srgbClr val="000099"/>
                          </a:solidFill>
                          <a:latin typeface="標楷體" panose="03000509000000000000" pitchFamily="65" charset="-120"/>
                          <a:ea typeface="標楷體" panose="03000509000000000000" pitchFamily="65" charset="-120"/>
                        </a:rPr>
                        <a:t>含公設</a:t>
                      </a:r>
                      <a:r>
                        <a:rPr lang="en-US" altLang="zh-TW" b="1" dirty="0" smtClean="0">
                          <a:solidFill>
                            <a:srgbClr val="000099"/>
                          </a:solidFill>
                          <a:latin typeface="標楷體" panose="03000509000000000000" pitchFamily="65" charset="-120"/>
                          <a:ea typeface="標楷體" panose="03000509000000000000" pitchFamily="65" charset="-120"/>
                        </a:rPr>
                        <a:t>】:53</a:t>
                      </a:r>
                      <a:r>
                        <a:rPr lang="zh-TW" altLang="en-US" b="1" dirty="0" smtClean="0">
                          <a:solidFill>
                            <a:srgbClr val="000099"/>
                          </a:solidFill>
                          <a:latin typeface="標楷體" panose="03000509000000000000" pitchFamily="65" charset="-120"/>
                          <a:ea typeface="標楷體" panose="03000509000000000000" pitchFamily="65" charset="-120"/>
                        </a:rPr>
                        <a:t>坪  土地</a:t>
                      </a:r>
                      <a:r>
                        <a:rPr lang="en-US" altLang="zh-TW" b="1" dirty="0" smtClean="0">
                          <a:solidFill>
                            <a:srgbClr val="000099"/>
                          </a:solidFill>
                          <a:latin typeface="標楷體" panose="03000509000000000000" pitchFamily="65" charset="-120"/>
                          <a:ea typeface="標楷體" panose="03000509000000000000" pitchFamily="65" charset="-120"/>
                        </a:rPr>
                        <a:t>:9</a:t>
                      </a:r>
                      <a:r>
                        <a:rPr lang="zh-TW" altLang="en-US" b="1" dirty="0" smtClean="0">
                          <a:solidFill>
                            <a:srgbClr val="000099"/>
                          </a:solidFill>
                          <a:latin typeface="標楷體" panose="03000509000000000000" pitchFamily="65" charset="-120"/>
                          <a:ea typeface="標楷體" panose="03000509000000000000" pitchFamily="65" charset="-120"/>
                        </a:rPr>
                        <a:t>坪</a:t>
                      </a:r>
                      <a:endParaRPr lang="en-US" altLang="zh-TW" b="1" dirty="0" smtClean="0">
                        <a:solidFill>
                          <a:srgbClr val="000099"/>
                        </a:solidFill>
                        <a:latin typeface="標楷體" panose="03000509000000000000" pitchFamily="65" charset="-120"/>
                        <a:ea typeface="標楷體" panose="03000509000000000000" pitchFamily="65" charset="-120"/>
                      </a:endParaRPr>
                    </a:p>
                    <a:p>
                      <a:r>
                        <a:rPr lang="zh-TW" altLang="en-US" b="1" dirty="0" smtClean="0">
                          <a:solidFill>
                            <a:srgbClr val="000099"/>
                          </a:solidFill>
                          <a:latin typeface="標楷體" panose="03000509000000000000" pitchFamily="65" charset="-120"/>
                          <a:ea typeface="標楷體" panose="03000509000000000000" pitchFamily="65" charset="-120"/>
                        </a:rPr>
                        <a:t>每坪市價</a:t>
                      </a:r>
                      <a:r>
                        <a:rPr lang="en-US" altLang="zh-TW" b="1" dirty="0" smtClean="0">
                          <a:solidFill>
                            <a:srgbClr val="000099"/>
                          </a:solidFill>
                          <a:latin typeface="標楷體" panose="03000509000000000000" pitchFamily="65" charset="-120"/>
                          <a:ea typeface="標楷體" panose="03000509000000000000" pitchFamily="65" charset="-120"/>
                        </a:rPr>
                        <a:t>:58.5</a:t>
                      </a:r>
                      <a:r>
                        <a:rPr lang="zh-TW" altLang="en-US" b="1" dirty="0" smtClean="0">
                          <a:solidFill>
                            <a:srgbClr val="000099"/>
                          </a:solidFill>
                          <a:latin typeface="標楷體" panose="03000509000000000000" pitchFamily="65" charset="-120"/>
                          <a:ea typeface="標楷體" panose="03000509000000000000" pitchFamily="65" charset="-120"/>
                        </a:rPr>
                        <a:t>萬元   總市價</a:t>
                      </a:r>
                      <a:r>
                        <a:rPr lang="en-US" altLang="zh-TW" b="1" dirty="0" smtClean="0">
                          <a:solidFill>
                            <a:srgbClr val="000099"/>
                          </a:solidFill>
                          <a:latin typeface="標楷體" panose="03000509000000000000" pitchFamily="65" charset="-120"/>
                          <a:ea typeface="標楷體" panose="03000509000000000000" pitchFamily="65" charset="-120"/>
                        </a:rPr>
                        <a:t>:3,100</a:t>
                      </a:r>
                      <a:r>
                        <a:rPr lang="zh-TW" altLang="en-US" b="1" dirty="0" smtClean="0">
                          <a:solidFill>
                            <a:srgbClr val="000099"/>
                          </a:solidFill>
                          <a:latin typeface="標楷體" panose="03000509000000000000" pitchFamily="65" charset="-120"/>
                          <a:ea typeface="標楷體" panose="03000509000000000000" pitchFamily="65" charset="-120"/>
                        </a:rPr>
                        <a:t>萬元   路段率</a:t>
                      </a:r>
                      <a:r>
                        <a:rPr lang="en-US" altLang="zh-TW" b="1" dirty="0" smtClean="0">
                          <a:solidFill>
                            <a:srgbClr val="000099"/>
                          </a:solidFill>
                          <a:latin typeface="標楷體" panose="03000509000000000000" pitchFamily="65" charset="-120"/>
                          <a:ea typeface="標楷體" panose="03000509000000000000" pitchFamily="65" charset="-120"/>
                        </a:rPr>
                        <a:t>:130%</a:t>
                      </a:r>
                    </a:p>
                    <a:p>
                      <a:r>
                        <a:rPr lang="zh-TW" altLang="en-US" b="1" dirty="0" smtClean="0">
                          <a:solidFill>
                            <a:srgbClr val="000099"/>
                          </a:solidFill>
                          <a:latin typeface="標楷體" panose="03000509000000000000" pitchFamily="65" charset="-120"/>
                          <a:ea typeface="標楷體" panose="03000509000000000000" pitchFamily="65" charset="-120"/>
                        </a:rPr>
                        <a:t>總層數</a:t>
                      </a:r>
                      <a:r>
                        <a:rPr lang="en-US" altLang="zh-TW" b="1" dirty="0" smtClean="0">
                          <a:solidFill>
                            <a:srgbClr val="000099"/>
                          </a:solidFill>
                          <a:latin typeface="標楷體" panose="03000509000000000000" pitchFamily="65" charset="-120"/>
                          <a:ea typeface="標楷體" panose="03000509000000000000" pitchFamily="65" charset="-120"/>
                        </a:rPr>
                        <a:t>:13</a:t>
                      </a:r>
                      <a:r>
                        <a:rPr lang="zh-TW" altLang="en-US" b="1" dirty="0" smtClean="0">
                          <a:solidFill>
                            <a:srgbClr val="000099"/>
                          </a:solidFill>
                          <a:latin typeface="標楷體" panose="03000509000000000000" pitchFamily="65" charset="-120"/>
                          <a:ea typeface="標楷體" panose="03000509000000000000" pitchFamily="65" charset="-120"/>
                        </a:rPr>
                        <a:t>層        構造別</a:t>
                      </a:r>
                      <a:r>
                        <a:rPr lang="en-US" altLang="zh-TW" b="1" dirty="0" smtClean="0">
                          <a:solidFill>
                            <a:srgbClr val="000099"/>
                          </a:solidFill>
                          <a:latin typeface="標楷體" panose="03000509000000000000" pitchFamily="65" charset="-120"/>
                          <a:ea typeface="標楷體" panose="03000509000000000000" pitchFamily="65" charset="-120"/>
                        </a:rPr>
                        <a:t>:</a:t>
                      </a:r>
                      <a:r>
                        <a:rPr lang="zh-TW" altLang="en-US" b="1" dirty="0" smtClean="0">
                          <a:solidFill>
                            <a:srgbClr val="000099"/>
                          </a:solidFill>
                          <a:latin typeface="標楷體" panose="03000509000000000000" pitchFamily="65" charset="-120"/>
                          <a:ea typeface="標楷體" panose="03000509000000000000" pitchFamily="65" charset="-120"/>
                        </a:rPr>
                        <a:t>鋼筋混泥土造</a:t>
                      </a:r>
                      <a:r>
                        <a:rPr lang="en-US" altLang="zh-TW" b="1" dirty="0" smtClean="0">
                          <a:solidFill>
                            <a:srgbClr val="000099"/>
                          </a:solidFill>
                          <a:latin typeface="標楷體" panose="03000509000000000000" pitchFamily="65" charset="-120"/>
                          <a:ea typeface="標楷體" panose="03000509000000000000" pitchFamily="65" charset="-120"/>
                        </a:rPr>
                        <a:t>【</a:t>
                      </a:r>
                      <a:r>
                        <a:rPr lang="zh-TW" altLang="en-US" b="1" dirty="0" smtClean="0">
                          <a:solidFill>
                            <a:srgbClr val="000099"/>
                          </a:solidFill>
                          <a:latin typeface="標楷體" panose="03000509000000000000" pitchFamily="65" charset="-120"/>
                          <a:ea typeface="標楷體" panose="03000509000000000000" pitchFamily="65" charset="-120"/>
                        </a:rPr>
                        <a:t>標準單價調增</a:t>
                      </a:r>
                      <a:r>
                        <a:rPr lang="en-US" altLang="zh-TW" b="1" dirty="0" smtClean="0">
                          <a:solidFill>
                            <a:srgbClr val="000099"/>
                          </a:solidFill>
                          <a:latin typeface="標楷體" panose="03000509000000000000" pitchFamily="65" charset="-120"/>
                          <a:ea typeface="標楷體" panose="03000509000000000000" pitchFamily="65" charset="-120"/>
                        </a:rPr>
                        <a:t>1.51</a:t>
                      </a:r>
                      <a:r>
                        <a:rPr lang="zh-TW" altLang="en-US" b="1" dirty="0" smtClean="0">
                          <a:solidFill>
                            <a:srgbClr val="000099"/>
                          </a:solidFill>
                          <a:latin typeface="標楷體" panose="03000509000000000000" pitchFamily="65" charset="-120"/>
                          <a:ea typeface="標楷體" panose="03000509000000000000" pitchFamily="65" charset="-120"/>
                        </a:rPr>
                        <a:t>倍</a:t>
                      </a:r>
                      <a:r>
                        <a:rPr lang="en-US" altLang="zh-TW" b="1" dirty="0" smtClean="0">
                          <a:solidFill>
                            <a:srgbClr val="000099"/>
                          </a:solidFill>
                          <a:latin typeface="標楷體" panose="03000509000000000000" pitchFamily="65" charset="-120"/>
                          <a:ea typeface="標楷體" panose="03000509000000000000" pitchFamily="65" charset="-120"/>
                        </a:rPr>
                        <a:t>】</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000099"/>
                          </a:solidFill>
                          <a:latin typeface="標楷體" panose="03000509000000000000" pitchFamily="65" charset="-120"/>
                          <a:ea typeface="標楷體" panose="03000509000000000000" pitchFamily="65" charset="-120"/>
                        </a:rPr>
                        <a:t>項目</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103</a:t>
                      </a:r>
                      <a:r>
                        <a:rPr lang="zh-TW" altLang="en-US" b="1" dirty="0" smtClean="0">
                          <a:solidFill>
                            <a:srgbClr val="000099"/>
                          </a:solidFill>
                          <a:latin typeface="標楷體" panose="03000509000000000000" pitchFamily="65" charset="-120"/>
                          <a:ea typeface="標楷體" panose="03000509000000000000" pitchFamily="65" charset="-120"/>
                        </a:rPr>
                        <a:t>年</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104</a:t>
                      </a:r>
                      <a:r>
                        <a:rPr lang="zh-TW" altLang="en-US" b="1" dirty="0" smtClean="0">
                          <a:solidFill>
                            <a:srgbClr val="000099"/>
                          </a:solidFill>
                          <a:latin typeface="標楷體" panose="03000509000000000000" pitchFamily="65" charset="-120"/>
                          <a:ea typeface="標楷體" panose="03000509000000000000" pitchFamily="65" charset="-120"/>
                        </a:rPr>
                        <a:t>年</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000099"/>
                          </a:solidFill>
                          <a:latin typeface="標楷體" panose="03000509000000000000" pitchFamily="65" charset="-120"/>
                          <a:ea typeface="標楷體" panose="03000509000000000000" pitchFamily="65" charset="-120"/>
                        </a:rPr>
                        <a:t>房屋課稅總現值</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114</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286</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000099"/>
                          </a:solidFill>
                          <a:latin typeface="標楷體" panose="03000509000000000000" pitchFamily="65" charset="-120"/>
                          <a:ea typeface="標楷體" panose="03000509000000000000" pitchFamily="65" charset="-120"/>
                        </a:rPr>
                        <a:t>土地申報總地價</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119</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119</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FF0000"/>
                          </a:solidFill>
                          <a:latin typeface="標楷體" panose="03000509000000000000" pitchFamily="65" charset="-120"/>
                          <a:ea typeface="標楷體" panose="03000509000000000000" pitchFamily="65" charset="-120"/>
                        </a:rPr>
                        <a:t>課稅現值合計</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223</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405</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000099"/>
                          </a:solidFill>
                          <a:latin typeface="標楷體" panose="03000509000000000000" pitchFamily="65" charset="-120"/>
                          <a:ea typeface="標楷體" panose="03000509000000000000" pitchFamily="65" charset="-120"/>
                        </a:rPr>
                        <a:t>稅率</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b="1" dirty="0" smtClean="0">
                          <a:solidFill>
                            <a:srgbClr val="000099"/>
                          </a:solidFill>
                          <a:latin typeface="標楷體" panose="03000509000000000000" pitchFamily="65" charset="-120"/>
                          <a:ea typeface="標楷體" panose="03000509000000000000" pitchFamily="65" charset="-120"/>
                        </a:rPr>
                        <a:t>房屋</a:t>
                      </a:r>
                      <a:r>
                        <a:rPr lang="en-US" altLang="zh-TW" b="1" dirty="0" smtClean="0">
                          <a:solidFill>
                            <a:srgbClr val="000099"/>
                          </a:solidFill>
                          <a:latin typeface="標楷體" panose="03000509000000000000" pitchFamily="65" charset="-120"/>
                          <a:ea typeface="標楷體" panose="03000509000000000000" pitchFamily="65" charset="-120"/>
                        </a:rPr>
                        <a:t>1.2%</a:t>
                      </a:r>
                    </a:p>
                    <a:p>
                      <a:pPr algn="ctr"/>
                      <a:r>
                        <a:rPr lang="zh-TW" altLang="en-US" b="1" dirty="0" smtClean="0">
                          <a:solidFill>
                            <a:srgbClr val="000099"/>
                          </a:solidFill>
                          <a:latin typeface="標楷體" panose="03000509000000000000" pitchFamily="65" charset="-120"/>
                          <a:ea typeface="標楷體" panose="03000509000000000000" pitchFamily="65" charset="-120"/>
                        </a:rPr>
                        <a:t>土地 </a:t>
                      </a:r>
                      <a:r>
                        <a:rPr lang="en-US" altLang="zh-TW" b="1" dirty="0" smtClean="0">
                          <a:solidFill>
                            <a:srgbClr val="000099"/>
                          </a:solidFill>
                          <a:latin typeface="標楷體" panose="03000509000000000000" pitchFamily="65" charset="-120"/>
                          <a:ea typeface="標楷體" panose="03000509000000000000" pitchFamily="65" charset="-120"/>
                        </a:rPr>
                        <a:t>2‰</a:t>
                      </a:r>
                      <a:endParaRPr lang="zh-TW" altLang="en-US" b="1" dirty="0" smtClean="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b="1" dirty="0" smtClean="0">
                          <a:solidFill>
                            <a:srgbClr val="000099"/>
                          </a:solidFill>
                          <a:latin typeface="標楷體" panose="03000509000000000000" pitchFamily="65" charset="-120"/>
                          <a:ea typeface="標楷體" panose="03000509000000000000" pitchFamily="65" charset="-120"/>
                        </a:rPr>
                        <a:t>房屋</a:t>
                      </a:r>
                      <a:r>
                        <a:rPr lang="en-US" altLang="zh-TW" b="1" dirty="0" smtClean="0">
                          <a:solidFill>
                            <a:srgbClr val="000099"/>
                          </a:solidFill>
                          <a:latin typeface="標楷體" panose="03000509000000000000" pitchFamily="65" charset="-120"/>
                          <a:ea typeface="標楷體" panose="03000509000000000000" pitchFamily="65" charset="-120"/>
                        </a:rPr>
                        <a:t>1.2%</a:t>
                      </a:r>
                    </a:p>
                    <a:p>
                      <a:pPr algn="ctr"/>
                      <a:r>
                        <a:rPr lang="zh-TW" altLang="en-US" b="1" dirty="0" smtClean="0">
                          <a:solidFill>
                            <a:srgbClr val="000099"/>
                          </a:solidFill>
                          <a:latin typeface="標楷體" panose="03000509000000000000" pitchFamily="65" charset="-120"/>
                          <a:ea typeface="標楷體" panose="03000509000000000000" pitchFamily="65" charset="-120"/>
                        </a:rPr>
                        <a:t>土地 </a:t>
                      </a:r>
                      <a:r>
                        <a:rPr lang="en-US" altLang="zh-TW" b="1" dirty="0" smtClean="0">
                          <a:solidFill>
                            <a:srgbClr val="000099"/>
                          </a:solidFill>
                          <a:latin typeface="標楷體" panose="03000509000000000000" pitchFamily="65" charset="-120"/>
                          <a:ea typeface="標楷體" panose="03000509000000000000" pitchFamily="65" charset="-120"/>
                        </a:rPr>
                        <a:t>2‰</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b="1" dirty="0" smtClean="0">
                          <a:solidFill>
                            <a:srgbClr val="000099"/>
                          </a:solidFill>
                          <a:latin typeface="標楷體" panose="03000509000000000000" pitchFamily="65" charset="-120"/>
                          <a:ea typeface="標楷體" panose="03000509000000000000" pitchFamily="65" charset="-120"/>
                        </a:rPr>
                        <a:t>房屋</a:t>
                      </a:r>
                      <a:r>
                        <a:rPr lang="en-US" altLang="zh-TW" b="1" dirty="0" smtClean="0">
                          <a:solidFill>
                            <a:srgbClr val="000099"/>
                          </a:solidFill>
                          <a:latin typeface="標楷體" panose="03000509000000000000" pitchFamily="65" charset="-120"/>
                          <a:ea typeface="標楷體" panose="03000509000000000000" pitchFamily="65" charset="-120"/>
                        </a:rPr>
                        <a:t>2.4%</a:t>
                      </a:r>
                    </a:p>
                    <a:p>
                      <a:pPr algn="ctr"/>
                      <a:r>
                        <a:rPr lang="zh-TW" altLang="en-US" b="1" dirty="0" smtClean="0">
                          <a:solidFill>
                            <a:srgbClr val="000099"/>
                          </a:solidFill>
                          <a:latin typeface="標楷體" panose="03000509000000000000" pitchFamily="65" charset="-120"/>
                          <a:ea typeface="標楷體" panose="03000509000000000000" pitchFamily="65" charset="-120"/>
                        </a:rPr>
                        <a:t>土地 </a:t>
                      </a:r>
                      <a:r>
                        <a:rPr lang="en-US" altLang="zh-TW" b="1" dirty="0" smtClean="0">
                          <a:solidFill>
                            <a:srgbClr val="000099"/>
                          </a:solidFill>
                          <a:latin typeface="標楷體" panose="03000509000000000000" pitchFamily="65" charset="-120"/>
                          <a:ea typeface="標楷體" panose="03000509000000000000" pitchFamily="65" charset="-120"/>
                        </a:rPr>
                        <a:t>10‰</a:t>
                      </a:r>
                      <a:endParaRPr lang="zh-TW" altLang="en-US" b="1" dirty="0" smtClean="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b="1" dirty="0" smtClean="0">
                          <a:solidFill>
                            <a:srgbClr val="000099"/>
                          </a:solidFill>
                          <a:latin typeface="標楷體" panose="03000509000000000000" pitchFamily="65" charset="-120"/>
                          <a:ea typeface="標楷體" panose="03000509000000000000" pitchFamily="65" charset="-120"/>
                        </a:rPr>
                        <a:t>房屋</a:t>
                      </a:r>
                      <a:r>
                        <a:rPr lang="en-US" altLang="zh-TW" b="1" dirty="0" smtClean="0">
                          <a:solidFill>
                            <a:srgbClr val="000099"/>
                          </a:solidFill>
                          <a:latin typeface="標楷體" panose="03000509000000000000" pitchFamily="65" charset="-120"/>
                          <a:ea typeface="標楷體" panose="03000509000000000000" pitchFamily="65" charset="-120"/>
                        </a:rPr>
                        <a:t>3.6%</a:t>
                      </a:r>
                    </a:p>
                    <a:p>
                      <a:pPr algn="ctr"/>
                      <a:r>
                        <a:rPr lang="zh-TW" altLang="en-US" b="1" dirty="0" smtClean="0">
                          <a:solidFill>
                            <a:srgbClr val="000099"/>
                          </a:solidFill>
                          <a:latin typeface="標楷體" panose="03000509000000000000" pitchFamily="65" charset="-120"/>
                          <a:ea typeface="標楷體" panose="03000509000000000000" pitchFamily="65" charset="-120"/>
                        </a:rPr>
                        <a:t>土地 </a:t>
                      </a:r>
                      <a:r>
                        <a:rPr lang="en-US" altLang="zh-TW" b="1" dirty="0" smtClean="0">
                          <a:solidFill>
                            <a:srgbClr val="000099"/>
                          </a:solidFill>
                          <a:latin typeface="標楷體" panose="03000509000000000000" pitchFamily="65" charset="-120"/>
                          <a:ea typeface="標楷體" panose="03000509000000000000" pitchFamily="65" charset="-120"/>
                        </a:rPr>
                        <a:t>10‰</a:t>
                      </a:r>
                      <a:endParaRPr lang="zh-TW" altLang="en-US" b="1" dirty="0" smtClean="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000099"/>
                          </a:solidFill>
                          <a:latin typeface="標楷體" panose="03000509000000000000" pitchFamily="65" charset="-120"/>
                          <a:ea typeface="標楷體" panose="03000509000000000000" pitchFamily="65" charset="-120"/>
                        </a:rPr>
                        <a:t>房屋稅</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1.37</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3.43</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6.86</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10.30</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000099"/>
                          </a:solidFill>
                          <a:latin typeface="標楷體" panose="03000509000000000000" pitchFamily="65" charset="-120"/>
                          <a:ea typeface="標楷體" panose="03000509000000000000" pitchFamily="65" charset="-120"/>
                        </a:rPr>
                        <a:t>地價稅</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0.24</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0.24</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1.19</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000099"/>
                          </a:solidFill>
                          <a:latin typeface="標楷體" panose="03000509000000000000" pitchFamily="65" charset="-120"/>
                          <a:ea typeface="標楷體" panose="03000509000000000000" pitchFamily="65" charset="-120"/>
                        </a:rPr>
                        <a:t>1.19</a:t>
                      </a:r>
                      <a:r>
                        <a:rPr lang="zh-TW" altLang="en-US" b="1" dirty="0" smtClean="0">
                          <a:solidFill>
                            <a:srgbClr val="000099"/>
                          </a:solidFill>
                          <a:latin typeface="標楷體" panose="03000509000000000000" pitchFamily="65" charset="-120"/>
                          <a:ea typeface="標楷體" panose="03000509000000000000" pitchFamily="65" charset="-120"/>
                        </a:rPr>
                        <a:t>萬元</a:t>
                      </a:r>
                      <a:endParaRPr lang="zh-TW" altLang="en-US" b="1" dirty="0">
                        <a:solidFill>
                          <a:srgbClr val="000099"/>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b="1" dirty="0" smtClean="0">
                          <a:solidFill>
                            <a:srgbClr val="FF0000"/>
                          </a:solidFill>
                          <a:latin typeface="標楷體" panose="03000509000000000000" pitchFamily="65" charset="-120"/>
                          <a:ea typeface="標楷體" panose="03000509000000000000" pitchFamily="65" charset="-120"/>
                        </a:rPr>
                        <a:t>房地稅合計</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1.61</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3.67</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8.05</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11.49</a:t>
                      </a:r>
                      <a:r>
                        <a:rPr lang="zh-TW" altLang="en-US" b="1" dirty="0" smtClean="0">
                          <a:solidFill>
                            <a:srgbClr val="FF0000"/>
                          </a:solidFill>
                          <a:latin typeface="標楷體" panose="03000509000000000000" pitchFamily="65" charset="-120"/>
                          <a:ea typeface="標楷體" panose="03000509000000000000" pitchFamily="65" charset="-120"/>
                        </a:rPr>
                        <a:t>萬元</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sz="1400" b="1" dirty="0" smtClean="0">
                          <a:solidFill>
                            <a:srgbClr val="CC0000"/>
                          </a:solidFill>
                          <a:latin typeface="標楷體" panose="03000509000000000000" pitchFamily="65" charset="-120"/>
                          <a:ea typeface="標楷體" panose="03000509000000000000" pitchFamily="65" charset="-120"/>
                        </a:rPr>
                        <a:t>實質稅率</a:t>
                      </a:r>
                      <a:r>
                        <a:rPr lang="en-US" altLang="zh-TW" sz="1400" b="1" dirty="0" smtClean="0">
                          <a:solidFill>
                            <a:srgbClr val="CC0000"/>
                          </a:solidFill>
                          <a:latin typeface="標楷體"/>
                          <a:ea typeface="標楷體"/>
                        </a:rPr>
                        <a:t>【</a:t>
                      </a:r>
                      <a:r>
                        <a:rPr lang="zh-TW" altLang="en-US" sz="1400" b="1" dirty="0" smtClean="0">
                          <a:solidFill>
                            <a:srgbClr val="CC0000"/>
                          </a:solidFill>
                          <a:latin typeface="標楷體"/>
                          <a:ea typeface="標楷體"/>
                        </a:rPr>
                        <a:t>房屋</a:t>
                      </a:r>
                      <a:r>
                        <a:rPr lang="en-US" altLang="zh-TW" sz="1400" b="1" dirty="0" smtClean="0">
                          <a:solidFill>
                            <a:srgbClr val="CC0000"/>
                          </a:solidFill>
                          <a:latin typeface="標楷體"/>
                          <a:ea typeface="標楷體"/>
                        </a:rPr>
                        <a:t>+</a:t>
                      </a:r>
                      <a:r>
                        <a:rPr lang="zh-TW" altLang="en-US" sz="1400" b="1" dirty="0" smtClean="0">
                          <a:solidFill>
                            <a:srgbClr val="CC0000"/>
                          </a:solidFill>
                          <a:latin typeface="標楷體"/>
                          <a:ea typeface="標楷體"/>
                        </a:rPr>
                        <a:t>土地</a:t>
                      </a:r>
                      <a:r>
                        <a:rPr lang="en-US" altLang="zh-TW" sz="1400" b="1" dirty="0" smtClean="0">
                          <a:solidFill>
                            <a:srgbClr val="CC0000"/>
                          </a:solidFill>
                          <a:latin typeface="標楷體"/>
                          <a:ea typeface="標楷體"/>
                        </a:rPr>
                        <a:t>】</a:t>
                      </a:r>
                      <a:endParaRPr lang="zh-TW" altLang="en-US" sz="1400" b="1" dirty="0">
                        <a:solidFill>
                          <a:srgbClr val="CC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0.52</a:t>
                      </a:r>
                      <a:r>
                        <a:rPr lang="en-US" altLang="zh-TW" b="1" dirty="0" smtClean="0">
                          <a:solidFill>
                            <a:srgbClr val="6600FF"/>
                          </a:solidFill>
                          <a:latin typeface="新細明體-ExtB"/>
                          <a:ea typeface="新細明體-ExtB"/>
                        </a:rPr>
                        <a:t>‰</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標楷體" panose="03000509000000000000" pitchFamily="65" charset="-120"/>
                          <a:ea typeface="標楷體" panose="03000509000000000000" pitchFamily="65" charset="-120"/>
                        </a:rPr>
                        <a:t>1.18</a:t>
                      </a:r>
                      <a:r>
                        <a:rPr lang="en-US" altLang="zh-TW" b="1" dirty="0" smtClean="0">
                          <a:solidFill>
                            <a:srgbClr val="6600FF"/>
                          </a:solidFill>
                          <a:latin typeface="新細明體-ExtB"/>
                          <a:ea typeface="新細明體-ExtB"/>
                        </a:rPr>
                        <a:t>‰</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2.6‰</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3.71‰</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zh-TW" altLang="en-US" sz="1400" b="1" dirty="0" smtClean="0">
                          <a:solidFill>
                            <a:srgbClr val="CC0000"/>
                          </a:solidFill>
                          <a:latin typeface="標楷體"/>
                          <a:ea typeface="標楷體"/>
                        </a:rPr>
                        <a:t>名目稅率</a:t>
                      </a:r>
                      <a:r>
                        <a:rPr lang="en-US" altLang="zh-TW" sz="1400" b="1" dirty="0" smtClean="0">
                          <a:solidFill>
                            <a:srgbClr val="CC0000"/>
                          </a:solidFill>
                          <a:latin typeface="標楷體"/>
                          <a:ea typeface="標楷體"/>
                        </a:rPr>
                        <a:t>【</a:t>
                      </a:r>
                      <a:r>
                        <a:rPr lang="zh-TW" altLang="en-US" sz="1400" b="1" dirty="0" smtClean="0">
                          <a:solidFill>
                            <a:srgbClr val="CC0000"/>
                          </a:solidFill>
                          <a:latin typeface="標楷體"/>
                          <a:ea typeface="標楷體"/>
                        </a:rPr>
                        <a:t>房屋</a:t>
                      </a:r>
                      <a:r>
                        <a:rPr lang="en-US" altLang="zh-TW" sz="1400" b="1" dirty="0" smtClean="0">
                          <a:solidFill>
                            <a:srgbClr val="CC0000"/>
                          </a:solidFill>
                          <a:latin typeface="標楷體"/>
                          <a:ea typeface="標楷體"/>
                        </a:rPr>
                        <a:t>+</a:t>
                      </a:r>
                      <a:r>
                        <a:rPr lang="zh-TW" altLang="en-US" sz="1400" b="1" dirty="0" smtClean="0">
                          <a:solidFill>
                            <a:srgbClr val="CC0000"/>
                          </a:solidFill>
                          <a:latin typeface="標楷體"/>
                          <a:ea typeface="標楷體"/>
                        </a:rPr>
                        <a:t>土地</a:t>
                      </a:r>
                      <a:r>
                        <a:rPr lang="en-US" altLang="zh-TW" sz="1400" b="1" dirty="0" smtClean="0">
                          <a:solidFill>
                            <a:srgbClr val="CC0000"/>
                          </a:solidFill>
                          <a:latin typeface="標楷體"/>
                          <a:ea typeface="標楷體"/>
                        </a:rPr>
                        <a:t>】</a:t>
                      </a:r>
                      <a:endParaRPr lang="zh-TW" altLang="en-US" sz="1400" b="1" dirty="0">
                        <a:solidFill>
                          <a:srgbClr val="CC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6600FF"/>
                          </a:solidFill>
                          <a:latin typeface="標楷體" panose="03000509000000000000" pitchFamily="65" charset="-120"/>
                          <a:ea typeface="標楷體" panose="03000509000000000000" pitchFamily="65" charset="-120"/>
                        </a:rPr>
                        <a:t>6.91</a:t>
                      </a:r>
                      <a:r>
                        <a:rPr lang="en-US" altLang="zh-TW" b="1" dirty="0" smtClean="0">
                          <a:solidFill>
                            <a:srgbClr val="6600FF"/>
                          </a:solidFill>
                          <a:latin typeface="新細明體-ExtB"/>
                          <a:ea typeface="新細明體-ExtB"/>
                        </a:rPr>
                        <a:t>‰</a:t>
                      </a:r>
                      <a:endParaRPr lang="zh-TW" altLang="en-US" b="1" dirty="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9‰</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19.88‰</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6600FF"/>
                          </a:solidFill>
                          <a:latin typeface="新細明體-ExtB"/>
                          <a:ea typeface="新細明體-ExtB"/>
                        </a:rPr>
                        <a:t>28.37‰</a:t>
                      </a:r>
                      <a:endParaRPr lang="zh-TW" altLang="en-US" b="1" dirty="0" smtClean="0">
                        <a:solidFill>
                          <a:srgbClr val="6600FF"/>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4544">
                <a:tc>
                  <a:txBody>
                    <a:bodyPr/>
                    <a:lstStyle/>
                    <a:p>
                      <a:r>
                        <a:rPr lang="zh-TW" altLang="en-US" sz="1600" b="1" dirty="0" smtClean="0">
                          <a:solidFill>
                            <a:srgbClr val="FF0000"/>
                          </a:solidFill>
                          <a:latin typeface="標楷體" panose="03000509000000000000" pitchFamily="65" charset="-120"/>
                          <a:ea typeface="標楷體" panose="03000509000000000000" pitchFamily="65" charset="-120"/>
                        </a:rPr>
                        <a:t>名目稅率</a:t>
                      </a:r>
                      <a:r>
                        <a:rPr lang="en-US" altLang="zh-TW" sz="1600" b="1" dirty="0" smtClean="0">
                          <a:solidFill>
                            <a:srgbClr val="FF0000"/>
                          </a:solidFill>
                          <a:latin typeface="標楷體" panose="03000509000000000000" pitchFamily="65" charset="-120"/>
                          <a:ea typeface="標楷體" panose="03000509000000000000" pitchFamily="65" charset="-120"/>
                        </a:rPr>
                        <a:t>/</a:t>
                      </a:r>
                      <a:r>
                        <a:rPr lang="zh-TW" altLang="en-US" sz="1600" b="1" dirty="0" smtClean="0">
                          <a:solidFill>
                            <a:srgbClr val="FF0000"/>
                          </a:solidFill>
                          <a:latin typeface="標楷體" panose="03000509000000000000" pitchFamily="65" charset="-120"/>
                          <a:ea typeface="標楷體" panose="03000509000000000000" pitchFamily="65" charset="-120"/>
                        </a:rPr>
                        <a:t>實質稅率</a:t>
                      </a:r>
                      <a:endParaRPr lang="zh-TW" altLang="en-US" sz="1600"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b="1" dirty="0" smtClean="0">
                          <a:solidFill>
                            <a:srgbClr val="FF0000"/>
                          </a:solidFill>
                          <a:latin typeface="標楷體" panose="03000509000000000000" pitchFamily="65" charset="-120"/>
                          <a:ea typeface="標楷體" panose="03000509000000000000" pitchFamily="65" charset="-120"/>
                        </a:rPr>
                        <a:t>13.29</a:t>
                      </a:r>
                      <a:r>
                        <a:rPr lang="zh-TW" altLang="en-US" b="1" dirty="0" smtClean="0">
                          <a:solidFill>
                            <a:srgbClr val="FF0000"/>
                          </a:solidFill>
                          <a:latin typeface="標楷體" panose="03000509000000000000" pitchFamily="65" charset="-120"/>
                          <a:ea typeface="標楷體" panose="03000509000000000000" pitchFamily="65" charset="-120"/>
                        </a:rPr>
                        <a:t>倍</a:t>
                      </a:r>
                      <a:endParaRPr lang="zh-TW" altLang="en-US" b="1" dirty="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FF0000"/>
                          </a:solidFill>
                          <a:latin typeface="標楷體" panose="03000509000000000000" pitchFamily="65" charset="-120"/>
                          <a:ea typeface="標楷體" panose="03000509000000000000" pitchFamily="65" charset="-120"/>
                        </a:rPr>
                        <a:t>7.63</a:t>
                      </a:r>
                      <a:r>
                        <a:rPr lang="zh-TW" altLang="en-US" b="1" dirty="0" smtClean="0">
                          <a:solidFill>
                            <a:srgbClr val="FF0000"/>
                          </a:solidFill>
                          <a:latin typeface="標楷體" panose="03000509000000000000" pitchFamily="65" charset="-120"/>
                          <a:ea typeface="標楷體" panose="03000509000000000000" pitchFamily="65" charset="-120"/>
                        </a:rPr>
                        <a:t>倍</a:t>
                      </a:r>
                      <a:endParaRPr lang="zh-TW" altLang="en-US" b="1" dirty="0" smtClean="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FF0000"/>
                          </a:solidFill>
                          <a:latin typeface="標楷體" panose="03000509000000000000" pitchFamily="65" charset="-120"/>
                          <a:ea typeface="標楷體" panose="03000509000000000000" pitchFamily="65" charset="-120"/>
                        </a:rPr>
                        <a:t>7.65</a:t>
                      </a:r>
                      <a:r>
                        <a:rPr lang="zh-TW" altLang="en-US" b="1" dirty="0" smtClean="0">
                          <a:solidFill>
                            <a:srgbClr val="FF0000"/>
                          </a:solidFill>
                          <a:latin typeface="標楷體" panose="03000509000000000000" pitchFamily="65" charset="-120"/>
                          <a:ea typeface="標楷體" panose="03000509000000000000" pitchFamily="65" charset="-120"/>
                        </a:rPr>
                        <a:t>倍</a:t>
                      </a:r>
                      <a:endParaRPr lang="zh-TW" altLang="en-US" b="1" dirty="0" smtClean="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1" dirty="0" smtClean="0">
                          <a:solidFill>
                            <a:srgbClr val="FF0000"/>
                          </a:solidFill>
                          <a:latin typeface="標楷體" panose="03000509000000000000" pitchFamily="65" charset="-120"/>
                          <a:ea typeface="標楷體" panose="03000509000000000000" pitchFamily="65" charset="-120"/>
                        </a:rPr>
                        <a:t>7.65</a:t>
                      </a:r>
                      <a:r>
                        <a:rPr lang="zh-TW" altLang="en-US" b="1" dirty="0" smtClean="0">
                          <a:solidFill>
                            <a:srgbClr val="FF0000"/>
                          </a:solidFill>
                          <a:latin typeface="標楷體" panose="03000509000000000000" pitchFamily="65" charset="-120"/>
                          <a:ea typeface="標楷體" panose="03000509000000000000" pitchFamily="65" charset="-120"/>
                        </a:rPr>
                        <a:t>倍</a:t>
                      </a:r>
                      <a:endParaRPr lang="zh-TW" altLang="en-US" b="1" dirty="0" smtClean="0">
                        <a:solidFill>
                          <a:srgbClr val="FF000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P21</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3624904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956376" y="260648"/>
            <a:ext cx="763351" cy="369332"/>
          </a:xfrm>
          <a:prstGeom prst="rect">
            <a:avLst/>
          </a:prstGeom>
          <a:ln w="12700">
            <a:solidFill>
              <a:srgbClr val="000099"/>
            </a:solidFill>
          </a:ln>
        </p:spPr>
        <p:txBody>
          <a:bodyPr wrap="none">
            <a:spAutoFit/>
          </a:bodyPr>
          <a:lstStyle/>
          <a:p>
            <a:r>
              <a:rPr lang="zh-TW" altLang="zh-TW" b="1" dirty="0" smtClean="0">
                <a:solidFill>
                  <a:srgbClr val="FF0000"/>
                </a:solidFill>
              </a:rPr>
              <a:t>附表</a:t>
            </a:r>
            <a:r>
              <a:rPr lang="en-US" altLang="zh-TW" b="1" dirty="0" smtClean="0">
                <a:solidFill>
                  <a:srgbClr val="FF0000"/>
                </a:solidFill>
              </a:rPr>
              <a:t>2</a:t>
            </a:r>
            <a:endParaRPr lang="zh-TW" altLang="zh-TW" b="1" dirty="0">
              <a:solidFill>
                <a:srgbClr val="FF0000"/>
              </a:solidFill>
            </a:endParaRPr>
          </a:p>
        </p:txBody>
      </p:sp>
      <p:sp>
        <p:nvSpPr>
          <p:cNvPr id="3" name="矩形 2"/>
          <p:cNvSpPr/>
          <p:nvPr/>
        </p:nvSpPr>
        <p:spPr>
          <a:xfrm>
            <a:off x="1763688" y="415801"/>
            <a:ext cx="5262979" cy="430887"/>
          </a:xfrm>
          <a:prstGeom prst="rect">
            <a:avLst/>
          </a:prstGeom>
        </p:spPr>
        <p:txBody>
          <a:bodyPr wrap="none">
            <a:spAutoFit/>
          </a:bodyPr>
          <a:lstStyle/>
          <a:p>
            <a:r>
              <a:rPr lang="zh-TW" altLang="zh-TW" sz="2200" b="1" dirty="0">
                <a:solidFill>
                  <a:srgbClr val="FF0000"/>
                </a:solidFill>
                <a:latin typeface="標楷體" panose="03000509000000000000" pitchFamily="65" charset="-120"/>
                <a:ea typeface="標楷體" panose="03000509000000000000" pitchFamily="65" charset="-120"/>
              </a:rPr>
              <a:t>臺北市房屋適用新標準單價稅額影響評估</a:t>
            </a:r>
          </a:p>
        </p:txBody>
      </p:sp>
      <p:sp>
        <p:nvSpPr>
          <p:cNvPr id="4" name="矩形 3"/>
          <p:cNvSpPr/>
          <p:nvPr/>
        </p:nvSpPr>
        <p:spPr>
          <a:xfrm>
            <a:off x="692606" y="1052736"/>
            <a:ext cx="7632848" cy="769441"/>
          </a:xfrm>
          <a:prstGeom prst="rect">
            <a:avLst/>
          </a:prstGeom>
        </p:spPr>
        <p:txBody>
          <a:bodyPr wrap="square">
            <a:spAutoFit/>
          </a:bodyPr>
          <a:lstStyle/>
          <a:p>
            <a:r>
              <a:rPr lang="zh-TW" altLang="zh-TW" sz="2200" b="1" dirty="0">
                <a:solidFill>
                  <a:srgbClr val="FF0000"/>
                </a:solidFill>
                <a:latin typeface="標楷體" panose="03000509000000000000" pitchFamily="65" charset="-120"/>
                <a:ea typeface="標楷體" panose="03000509000000000000" pitchFamily="65" charset="-120"/>
              </a:rPr>
              <a:t>一、高級住宅</a:t>
            </a:r>
          </a:p>
          <a:p>
            <a:r>
              <a:rPr lang="zh-TW" altLang="zh-TW" sz="2200" b="1" dirty="0">
                <a:solidFill>
                  <a:srgbClr val="663300"/>
                </a:solidFill>
                <a:latin typeface="標楷體" panose="03000509000000000000" pitchFamily="65" charset="-120"/>
                <a:ea typeface="標楷體" panose="03000509000000000000" pitchFamily="65" charset="-120"/>
              </a:rPr>
              <a:t>案例一：</a:t>
            </a:r>
            <a:r>
              <a:rPr lang="en-US" altLang="zh-TW" sz="2200" b="1" dirty="0" smtClean="0">
                <a:solidFill>
                  <a:srgbClr val="663300"/>
                </a:solidFill>
                <a:latin typeface="標楷體" panose="03000509000000000000" pitchFamily="65" charset="-120"/>
                <a:ea typeface="標楷體" panose="03000509000000000000" pitchFamily="65" charset="-120"/>
              </a:rPr>
              <a:t>22</a:t>
            </a:r>
            <a:r>
              <a:rPr lang="zh-TW" altLang="zh-TW" sz="2200" b="1" dirty="0" smtClean="0">
                <a:solidFill>
                  <a:srgbClr val="663300"/>
                </a:solidFill>
                <a:latin typeface="標楷體" panose="03000509000000000000" pitchFamily="65" charset="-120"/>
                <a:ea typeface="標楷體" panose="03000509000000000000" pitchFamily="65" charset="-120"/>
              </a:rPr>
              <a:t>層</a:t>
            </a:r>
            <a:r>
              <a:rPr lang="zh-TW" altLang="zh-TW" sz="2200" b="1" dirty="0">
                <a:solidFill>
                  <a:srgbClr val="663300"/>
                </a:solidFill>
                <a:latin typeface="標楷體" panose="03000509000000000000" pitchFamily="65" charset="-120"/>
                <a:ea typeface="標楷體" panose="03000509000000000000" pitchFamily="65" charset="-120"/>
              </a:rPr>
              <a:t>鋼骨造，路段率</a:t>
            </a:r>
            <a:r>
              <a:rPr lang="en-US" altLang="zh-TW" sz="2200" b="1" dirty="0">
                <a:solidFill>
                  <a:srgbClr val="663300"/>
                </a:solidFill>
                <a:latin typeface="標楷體" panose="03000509000000000000" pitchFamily="65" charset="-120"/>
                <a:ea typeface="標楷體" panose="03000509000000000000" pitchFamily="65" charset="-120"/>
              </a:rPr>
              <a:t>220%</a:t>
            </a:r>
            <a:r>
              <a:rPr lang="zh-TW" altLang="zh-TW" sz="2200" b="1" dirty="0">
                <a:solidFill>
                  <a:srgbClr val="663300"/>
                </a:solidFill>
                <a:latin typeface="標楷體" panose="03000509000000000000" pitchFamily="65" charset="-120"/>
                <a:ea typeface="標楷體" panose="03000509000000000000" pitchFamily="65" charset="-120"/>
              </a:rPr>
              <a:t>，面積</a:t>
            </a:r>
            <a:r>
              <a:rPr lang="en-US" altLang="zh-TW" sz="2200" b="1" dirty="0" smtClean="0">
                <a:solidFill>
                  <a:srgbClr val="663300"/>
                </a:solidFill>
                <a:latin typeface="標楷體" panose="03000509000000000000" pitchFamily="65" charset="-120"/>
                <a:ea typeface="標楷體" panose="03000509000000000000" pitchFamily="65" charset="-120"/>
              </a:rPr>
              <a:t>699</a:t>
            </a:r>
            <a:r>
              <a:rPr lang="zh-TW" altLang="zh-TW" sz="2200" b="1" dirty="0" smtClean="0">
                <a:solidFill>
                  <a:srgbClr val="663300"/>
                </a:solidFill>
                <a:latin typeface="標楷體" panose="03000509000000000000" pitchFamily="65" charset="-120"/>
                <a:ea typeface="標楷體" panose="03000509000000000000" pitchFamily="65" charset="-120"/>
              </a:rPr>
              <a:t>㎡</a:t>
            </a:r>
            <a:r>
              <a:rPr lang="en-US" altLang="zh-TW" sz="2200" b="1" dirty="0" smtClean="0">
                <a:solidFill>
                  <a:srgbClr val="663300"/>
                </a:solidFill>
                <a:latin typeface="標楷體" panose="03000509000000000000" pitchFamily="65" charset="-120"/>
                <a:ea typeface="標楷體" panose="03000509000000000000" pitchFamily="65" charset="-120"/>
              </a:rPr>
              <a:t>(</a:t>
            </a:r>
            <a:r>
              <a:rPr lang="zh-TW" altLang="zh-TW" sz="2200" b="1" dirty="0">
                <a:solidFill>
                  <a:srgbClr val="663300"/>
                </a:solidFill>
                <a:latin typeface="標楷體" panose="03000509000000000000" pitchFamily="65" charset="-120"/>
                <a:ea typeface="標楷體" panose="03000509000000000000" pitchFamily="65" charset="-120"/>
              </a:rPr>
              <a:t>約</a:t>
            </a:r>
            <a:r>
              <a:rPr lang="en-US" altLang="zh-TW" sz="2200" b="1" dirty="0" smtClean="0">
                <a:solidFill>
                  <a:srgbClr val="663300"/>
                </a:solidFill>
                <a:latin typeface="標楷體" panose="03000509000000000000" pitchFamily="65" charset="-120"/>
                <a:ea typeface="標楷體" panose="03000509000000000000" pitchFamily="65" charset="-120"/>
              </a:rPr>
              <a:t>211</a:t>
            </a:r>
            <a:r>
              <a:rPr lang="zh-TW" altLang="zh-TW" sz="2200" b="1" dirty="0" smtClean="0">
                <a:solidFill>
                  <a:srgbClr val="663300"/>
                </a:solidFill>
                <a:latin typeface="標楷體" panose="03000509000000000000" pitchFamily="65" charset="-120"/>
                <a:ea typeface="標楷體" panose="03000509000000000000" pitchFamily="65" charset="-120"/>
              </a:rPr>
              <a:t>坪</a:t>
            </a:r>
            <a:r>
              <a:rPr lang="en-US" altLang="zh-TW" sz="2200" b="1" dirty="0">
                <a:solidFill>
                  <a:srgbClr val="663300"/>
                </a:solidFill>
                <a:latin typeface="標楷體" panose="03000509000000000000" pitchFamily="65" charset="-120"/>
                <a:ea typeface="標楷體" panose="03000509000000000000" pitchFamily="65" charset="-120"/>
              </a:rPr>
              <a:t>)</a:t>
            </a:r>
            <a:endParaRPr lang="zh-TW" altLang="zh-TW" sz="2200" b="1" dirty="0">
              <a:solidFill>
                <a:srgbClr val="663300"/>
              </a:solidFill>
              <a:latin typeface="標楷體" panose="03000509000000000000" pitchFamily="65" charset="-120"/>
              <a:ea typeface="標楷體" panose="03000509000000000000"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2414230038"/>
              </p:ext>
            </p:extLst>
          </p:nvPr>
        </p:nvGraphicFramePr>
        <p:xfrm>
          <a:off x="723904" y="2204864"/>
          <a:ext cx="7704854" cy="1341120"/>
        </p:xfrm>
        <a:graphic>
          <a:graphicData uri="http://schemas.openxmlformats.org/drawingml/2006/table">
            <a:tbl>
              <a:tblPr firstRow="1" firstCol="1" bandRow="1">
                <a:tableStyleId>{5C22544A-7EE6-4342-B048-85BDC9FD1C3A}</a:tableStyleId>
              </a:tblPr>
              <a:tblGrid>
                <a:gridCol w="1080120"/>
                <a:gridCol w="1008112"/>
                <a:gridCol w="1656184"/>
                <a:gridCol w="1512168"/>
                <a:gridCol w="1512168"/>
                <a:gridCol w="936102"/>
              </a:tblGrid>
              <a:tr h="0">
                <a:tc gridSpan="2">
                  <a:txBody>
                    <a:bodyPr/>
                    <a:lstStyle/>
                    <a:p>
                      <a:pPr>
                        <a:spcAft>
                          <a:spcPts val="0"/>
                        </a:spcAft>
                      </a:pPr>
                      <a:r>
                        <a:rPr lang="zh-TW" sz="2200" b="1" kern="100" dirty="0">
                          <a:solidFill>
                            <a:srgbClr val="0000CC"/>
                          </a:solidFill>
                          <a:effectLst/>
                          <a:latin typeface="標楷體" panose="03000509000000000000" pitchFamily="65" charset="-120"/>
                          <a:ea typeface="標楷體" panose="03000509000000000000" pitchFamily="65" charset="-120"/>
                        </a:rPr>
                        <a:t>單價</a:t>
                      </a:r>
                      <a:r>
                        <a:rPr lang="en-US" sz="2200" b="1" kern="100" dirty="0">
                          <a:solidFill>
                            <a:srgbClr val="0000CC"/>
                          </a:solidFill>
                          <a:effectLst/>
                          <a:latin typeface="標楷體" panose="03000509000000000000" pitchFamily="65" charset="-120"/>
                          <a:ea typeface="標楷體" panose="03000509000000000000" pitchFamily="65" charset="-120"/>
                        </a:rPr>
                        <a:t>/</a:t>
                      </a:r>
                      <a:r>
                        <a:rPr lang="zh-TW" sz="2200" b="1" kern="100" dirty="0">
                          <a:solidFill>
                            <a:srgbClr val="0000CC"/>
                          </a:solidFill>
                          <a:effectLst/>
                          <a:latin typeface="標楷體" panose="03000509000000000000" pitchFamily="65" charset="-120"/>
                          <a:ea typeface="標楷體" panose="03000509000000000000" pitchFamily="65" charset="-120"/>
                        </a:rPr>
                        <a:t>元</a:t>
                      </a:r>
                      <a:endParaRPr lang="zh-TW" sz="2200" b="1" kern="100" dirty="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200" b="1" kern="100">
                          <a:solidFill>
                            <a:srgbClr val="0000CC"/>
                          </a:solidFill>
                          <a:effectLst/>
                          <a:latin typeface="標楷體" panose="03000509000000000000" pitchFamily="65" charset="-120"/>
                          <a:ea typeface="標楷體" panose="03000509000000000000" pitchFamily="65" charset="-120"/>
                        </a:rPr>
                        <a:t>房屋現值</a:t>
                      </a:r>
                      <a:r>
                        <a:rPr lang="en-US" sz="2200" b="1" kern="100">
                          <a:solidFill>
                            <a:srgbClr val="0000CC"/>
                          </a:solidFill>
                          <a:effectLst/>
                          <a:latin typeface="標楷體" panose="03000509000000000000" pitchFamily="65" charset="-120"/>
                          <a:ea typeface="標楷體" panose="03000509000000000000" pitchFamily="65" charset="-120"/>
                        </a:rPr>
                        <a:t>/</a:t>
                      </a:r>
                      <a:r>
                        <a:rPr lang="zh-TW" sz="2200" b="1" kern="100">
                          <a:solidFill>
                            <a:srgbClr val="0000CC"/>
                          </a:solidFill>
                          <a:effectLst/>
                          <a:latin typeface="標楷體" panose="03000509000000000000" pitchFamily="65" charset="-120"/>
                          <a:ea typeface="標楷體" panose="03000509000000000000" pitchFamily="65" charset="-120"/>
                        </a:rPr>
                        <a:t>元</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dirty="0">
                          <a:solidFill>
                            <a:srgbClr val="0000CC"/>
                          </a:solidFill>
                          <a:effectLst/>
                          <a:latin typeface="標楷體" panose="03000509000000000000" pitchFamily="65" charset="-120"/>
                          <a:ea typeface="標楷體" panose="03000509000000000000" pitchFamily="65" charset="-120"/>
                        </a:rPr>
                        <a:t>房屋稅稅額</a:t>
                      </a:r>
                      <a:r>
                        <a:rPr lang="en-US" sz="2200" b="1" kern="100" dirty="0">
                          <a:solidFill>
                            <a:srgbClr val="0000CC"/>
                          </a:solidFill>
                          <a:effectLst/>
                          <a:latin typeface="標楷體" panose="03000509000000000000" pitchFamily="65" charset="-120"/>
                          <a:ea typeface="標楷體" panose="03000509000000000000" pitchFamily="65" charset="-120"/>
                        </a:rPr>
                        <a:t>/</a:t>
                      </a:r>
                      <a:r>
                        <a:rPr lang="zh-TW" sz="2200" b="1" kern="100" dirty="0">
                          <a:solidFill>
                            <a:srgbClr val="0000CC"/>
                          </a:solidFill>
                          <a:effectLst/>
                          <a:latin typeface="標楷體" panose="03000509000000000000" pitchFamily="65" charset="-120"/>
                          <a:ea typeface="標楷體" panose="03000509000000000000" pitchFamily="65" charset="-120"/>
                        </a:rPr>
                        <a:t>元</a:t>
                      </a:r>
                      <a:endParaRPr lang="zh-TW" sz="2200" b="1" kern="100" dirty="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0000CC"/>
                          </a:solidFill>
                          <a:effectLst/>
                          <a:latin typeface="標楷體" panose="03000509000000000000" pitchFamily="65" charset="-120"/>
                          <a:ea typeface="標楷體" panose="03000509000000000000" pitchFamily="65" charset="-120"/>
                        </a:rPr>
                        <a:t>契稅稅額</a:t>
                      </a:r>
                      <a:r>
                        <a:rPr lang="en-US" sz="2200" b="1" kern="100">
                          <a:solidFill>
                            <a:srgbClr val="0000CC"/>
                          </a:solidFill>
                          <a:effectLst/>
                          <a:latin typeface="標楷體" panose="03000509000000000000" pitchFamily="65" charset="-120"/>
                          <a:ea typeface="標楷體" panose="03000509000000000000" pitchFamily="65" charset="-120"/>
                        </a:rPr>
                        <a:t>/</a:t>
                      </a:r>
                      <a:r>
                        <a:rPr lang="zh-TW" sz="2200" b="1" kern="100">
                          <a:solidFill>
                            <a:srgbClr val="0000CC"/>
                          </a:solidFill>
                          <a:effectLst/>
                          <a:latin typeface="標楷體" panose="03000509000000000000" pitchFamily="65" charset="-120"/>
                          <a:ea typeface="標楷體" panose="03000509000000000000" pitchFamily="65" charset="-120"/>
                        </a:rPr>
                        <a:t>元</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dirty="0">
                          <a:solidFill>
                            <a:srgbClr val="0000CC"/>
                          </a:solidFill>
                          <a:effectLst/>
                          <a:latin typeface="標楷體" panose="03000509000000000000" pitchFamily="65" charset="-120"/>
                          <a:ea typeface="標楷體" panose="03000509000000000000" pitchFamily="65" charset="-120"/>
                        </a:rPr>
                        <a:t>增幅</a:t>
                      </a:r>
                      <a:r>
                        <a:rPr lang="en-US" sz="2200" b="1" kern="100" dirty="0">
                          <a:solidFill>
                            <a:srgbClr val="0000CC"/>
                          </a:solidFill>
                          <a:effectLst/>
                          <a:latin typeface="標楷體" panose="03000509000000000000" pitchFamily="65" charset="-120"/>
                          <a:ea typeface="標楷體" panose="03000509000000000000" pitchFamily="65" charset="-120"/>
                        </a:rPr>
                        <a:t>/</a:t>
                      </a:r>
                      <a:r>
                        <a:rPr lang="zh-TW" sz="2200" b="1" kern="100" dirty="0" smtClean="0">
                          <a:solidFill>
                            <a:srgbClr val="0000CC"/>
                          </a:solidFill>
                          <a:effectLst/>
                          <a:latin typeface="標楷體" panose="03000509000000000000" pitchFamily="65" charset="-120"/>
                          <a:ea typeface="標楷體" panose="03000509000000000000" pitchFamily="65" charset="-120"/>
                        </a:rPr>
                        <a:t>倍</a:t>
                      </a:r>
                      <a:endParaRPr lang="zh-TW" sz="2200" b="1" kern="100" dirty="0">
                        <a:solidFill>
                          <a:srgbClr val="0000CC"/>
                        </a:solidFill>
                        <a:effectLst/>
                        <a:latin typeface="標楷體" panose="03000509000000000000" pitchFamily="65" charset="-120"/>
                        <a:ea typeface="標楷體" panose="03000509000000000000" pitchFamily="65"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0000CC"/>
                          </a:solidFill>
                          <a:effectLst/>
                          <a:latin typeface="標楷體" panose="03000509000000000000" pitchFamily="65" charset="-120"/>
                          <a:ea typeface="標楷體" panose="03000509000000000000" pitchFamily="65" charset="-120"/>
                        </a:rPr>
                        <a:t>新單價</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CC"/>
                          </a:solidFill>
                          <a:effectLst/>
                          <a:latin typeface="標楷體" panose="03000509000000000000" pitchFamily="65" charset="-120"/>
                          <a:ea typeface="標楷體" panose="03000509000000000000" pitchFamily="65" charset="-120"/>
                        </a:rPr>
                        <a:t>18,850</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CC"/>
                          </a:solidFill>
                          <a:effectLst/>
                          <a:latin typeface="標楷體" panose="03000509000000000000" pitchFamily="65" charset="-120"/>
                          <a:ea typeface="標楷體" panose="03000509000000000000" pitchFamily="65" charset="-120"/>
                        </a:rPr>
                        <a:t>92,760,100</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CC"/>
                          </a:solidFill>
                          <a:effectLst/>
                          <a:latin typeface="標楷體" panose="03000509000000000000" pitchFamily="65" charset="-120"/>
                          <a:ea typeface="標楷體" panose="03000509000000000000" pitchFamily="65" charset="-120"/>
                        </a:rPr>
                        <a:t>1,113,121</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CC"/>
                          </a:solidFill>
                          <a:effectLst/>
                          <a:latin typeface="標楷體" panose="03000509000000000000" pitchFamily="65" charset="-120"/>
                          <a:ea typeface="標楷體" panose="03000509000000000000" pitchFamily="65" charset="-120"/>
                        </a:rPr>
                        <a:t>5,565,606</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en-US" sz="2200" b="1" kern="100">
                          <a:solidFill>
                            <a:srgbClr val="0000CC"/>
                          </a:solidFill>
                          <a:effectLst/>
                          <a:latin typeface="標楷體" panose="03000509000000000000" pitchFamily="65" charset="-120"/>
                          <a:ea typeface="標楷體" panose="03000509000000000000" pitchFamily="65" charset="-120"/>
                        </a:rPr>
                        <a:t>1.37</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0000CC"/>
                          </a:solidFill>
                          <a:effectLst/>
                          <a:latin typeface="標楷體" panose="03000509000000000000" pitchFamily="65" charset="-120"/>
                          <a:ea typeface="標楷體" panose="03000509000000000000" pitchFamily="65" charset="-120"/>
                        </a:rPr>
                        <a:t>舊單價</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CC"/>
                          </a:solidFill>
                          <a:effectLst/>
                          <a:latin typeface="標楷體" panose="03000509000000000000" pitchFamily="65" charset="-120"/>
                          <a:ea typeface="標楷體" panose="03000509000000000000" pitchFamily="65" charset="-120"/>
                        </a:rPr>
                        <a:t>7,970</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0000CC"/>
                          </a:solidFill>
                          <a:effectLst/>
                          <a:latin typeface="標楷體" panose="03000509000000000000" pitchFamily="65" charset="-120"/>
                          <a:ea typeface="標楷體" panose="03000509000000000000" pitchFamily="65" charset="-120"/>
                        </a:rPr>
                        <a:t>39,220,100</a:t>
                      </a:r>
                      <a:endParaRPr lang="zh-TW" sz="2200" b="1" kern="100" dirty="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CC"/>
                          </a:solidFill>
                          <a:effectLst/>
                          <a:latin typeface="標楷體" panose="03000509000000000000" pitchFamily="65" charset="-120"/>
                          <a:ea typeface="標楷體" panose="03000509000000000000" pitchFamily="65" charset="-120"/>
                        </a:rPr>
                        <a:t>470,641</a:t>
                      </a:r>
                      <a:endParaRPr lang="zh-TW" sz="2200" b="1" kern="10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0000CC"/>
                          </a:solidFill>
                          <a:effectLst/>
                          <a:latin typeface="標楷體" panose="03000509000000000000" pitchFamily="65" charset="-120"/>
                          <a:ea typeface="標楷體" panose="03000509000000000000" pitchFamily="65" charset="-120"/>
                        </a:rPr>
                        <a:t>2,353,206</a:t>
                      </a:r>
                      <a:endParaRPr lang="zh-TW" sz="2200" b="1" kern="100" dirty="0">
                        <a:solidFill>
                          <a:srgbClr val="0000CC"/>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r>
            </a:tbl>
          </a:graphicData>
        </a:graphic>
      </p:graphicFrame>
      <p:sp>
        <p:nvSpPr>
          <p:cNvPr id="6" name="矩形 5"/>
          <p:cNvSpPr/>
          <p:nvPr/>
        </p:nvSpPr>
        <p:spPr>
          <a:xfrm>
            <a:off x="755576" y="3861048"/>
            <a:ext cx="7704856" cy="430887"/>
          </a:xfrm>
          <a:prstGeom prst="rect">
            <a:avLst/>
          </a:prstGeom>
        </p:spPr>
        <p:txBody>
          <a:bodyPr wrap="square">
            <a:spAutoFit/>
          </a:bodyPr>
          <a:lstStyle/>
          <a:p>
            <a:r>
              <a:rPr lang="zh-TW" altLang="zh-TW" sz="2200" b="1" dirty="0">
                <a:solidFill>
                  <a:srgbClr val="993300"/>
                </a:solidFill>
                <a:latin typeface="標楷體" panose="03000509000000000000" pitchFamily="65" charset="-120"/>
                <a:ea typeface="標楷體" panose="03000509000000000000" pitchFamily="65" charset="-120"/>
              </a:rPr>
              <a:t>案例二：</a:t>
            </a:r>
            <a:r>
              <a:rPr lang="en-US" altLang="zh-TW" sz="2200" b="1" dirty="0" smtClean="0">
                <a:solidFill>
                  <a:srgbClr val="993300"/>
                </a:solidFill>
                <a:latin typeface="標楷體" panose="03000509000000000000" pitchFamily="65" charset="-120"/>
                <a:ea typeface="標楷體" panose="03000509000000000000" pitchFamily="65" charset="-120"/>
              </a:rPr>
              <a:t>17</a:t>
            </a:r>
            <a:r>
              <a:rPr lang="zh-TW" altLang="zh-TW" sz="2200" b="1" dirty="0" smtClean="0">
                <a:solidFill>
                  <a:srgbClr val="993300"/>
                </a:solidFill>
                <a:latin typeface="標楷體" panose="03000509000000000000" pitchFamily="65" charset="-120"/>
                <a:ea typeface="標楷體" panose="03000509000000000000" pitchFamily="65" charset="-120"/>
              </a:rPr>
              <a:t>層</a:t>
            </a:r>
            <a:r>
              <a:rPr lang="zh-TW" altLang="zh-TW" sz="2200" b="1" dirty="0">
                <a:solidFill>
                  <a:srgbClr val="993300"/>
                </a:solidFill>
                <a:latin typeface="標楷體" panose="03000509000000000000" pitchFamily="65" charset="-120"/>
                <a:ea typeface="標楷體" panose="03000509000000000000" pitchFamily="65" charset="-120"/>
              </a:rPr>
              <a:t>鋼骨造，路段率</a:t>
            </a:r>
            <a:r>
              <a:rPr lang="en-US" altLang="zh-TW" sz="2200" b="1" dirty="0">
                <a:solidFill>
                  <a:srgbClr val="993300"/>
                </a:solidFill>
                <a:latin typeface="標楷體" panose="03000509000000000000" pitchFamily="65" charset="-120"/>
                <a:ea typeface="標楷體" panose="03000509000000000000" pitchFamily="65" charset="-120"/>
              </a:rPr>
              <a:t>300%</a:t>
            </a:r>
            <a:r>
              <a:rPr lang="zh-TW" altLang="zh-TW" sz="2200" b="1" dirty="0">
                <a:solidFill>
                  <a:srgbClr val="993300"/>
                </a:solidFill>
                <a:latin typeface="標楷體" panose="03000509000000000000" pitchFamily="65" charset="-120"/>
                <a:ea typeface="標楷體" panose="03000509000000000000" pitchFamily="65" charset="-120"/>
              </a:rPr>
              <a:t>，面積</a:t>
            </a:r>
            <a:r>
              <a:rPr lang="en-US" altLang="zh-TW" sz="2200" b="1" dirty="0" smtClean="0">
                <a:solidFill>
                  <a:srgbClr val="993300"/>
                </a:solidFill>
                <a:latin typeface="標楷體" panose="03000509000000000000" pitchFamily="65" charset="-120"/>
                <a:ea typeface="標楷體" panose="03000509000000000000" pitchFamily="65" charset="-120"/>
              </a:rPr>
              <a:t>406</a:t>
            </a:r>
            <a:r>
              <a:rPr lang="zh-TW" altLang="zh-TW" sz="2200" b="1" dirty="0" smtClean="0">
                <a:solidFill>
                  <a:srgbClr val="993300"/>
                </a:solidFill>
                <a:latin typeface="標楷體" panose="03000509000000000000" pitchFamily="65" charset="-120"/>
                <a:ea typeface="標楷體" panose="03000509000000000000" pitchFamily="65" charset="-120"/>
              </a:rPr>
              <a:t>㎡</a:t>
            </a:r>
            <a:r>
              <a:rPr lang="en-US" altLang="zh-TW" sz="2200" b="1" dirty="0" smtClean="0">
                <a:solidFill>
                  <a:srgbClr val="993300"/>
                </a:solidFill>
                <a:latin typeface="標楷體" panose="03000509000000000000" pitchFamily="65" charset="-120"/>
                <a:ea typeface="標楷體" panose="03000509000000000000" pitchFamily="65" charset="-120"/>
              </a:rPr>
              <a:t>(</a:t>
            </a:r>
            <a:r>
              <a:rPr lang="zh-TW" altLang="zh-TW" sz="2200" b="1" dirty="0">
                <a:solidFill>
                  <a:srgbClr val="993300"/>
                </a:solidFill>
                <a:latin typeface="標楷體" panose="03000509000000000000" pitchFamily="65" charset="-120"/>
                <a:ea typeface="標楷體" panose="03000509000000000000" pitchFamily="65" charset="-120"/>
              </a:rPr>
              <a:t>約</a:t>
            </a:r>
            <a:r>
              <a:rPr lang="en-US" altLang="zh-TW" sz="2200" b="1" dirty="0" smtClean="0">
                <a:solidFill>
                  <a:srgbClr val="993300"/>
                </a:solidFill>
                <a:latin typeface="標楷體" panose="03000509000000000000" pitchFamily="65" charset="-120"/>
                <a:ea typeface="標楷體" panose="03000509000000000000" pitchFamily="65" charset="-120"/>
              </a:rPr>
              <a:t>122</a:t>
            </a:r>
            <a:r>
              <a:rPr lang="zh-TW" altLang="zh-TW" sz="2200" b="1" dirty="0" smtClean="0">
                <a:solidFill>
                  <a:srgbClr val="993300"/>
                </a:solidFill>
                <a:latin typeface="標楷體" panose="03000509000000000000" pitchFamily="65" charset="-120"/>
                <a:ea typeface="標楷體" panose="03000509000000000000" pitchFamily="65" charset="-120"/>
              </a:rPr>
              <a:t>坪</a:t>
            </a:r>
            <a:r>
              <a:rPr lang="en-US" altLang="zh-TW" sz="2200" b="1" dirty="0">
                <a:solidFill>
                  <a:srgbClr val="993300"/>
                </a:solidFill>
                <a:latin typeface="標楷體" panose="03000509000000000000" pitchFamily="65" charset="-120"/>
                <a:ea typeface="標楷體" panose="03000509000000000000" pitchFamily="65" charset="-120"/>
              </a:rPr>
              <a:t>)</a:t>
            </a:r>
            <a:endParaRPr lang="zh-TW" altLang="zh-TW" sz="2200" b="1" dirty="0">
              <a:solidFill>
                <a:srgbClr val="993300"/>
              </a:solidFill>
              <a:latin typeface="標楷體" panose="03000509000000000000" pitchFamily="65" charset="-120"/>
              <a:ea typeface="標楷體" panose="03000509000000000000" pitchFamily="65" charset="-120"/>
            </a:endParaRPr>
          </a:p>
        </p:txBody>
      </p:sp>
      <p:graphicFrame>
        <p:nvGraphicFramePr>
          <p:cNvPr id="7" name="表格 6"/>
          <p:cNvGraphicFramePr>
            <a:graphicFrameLocks noGrp="1"/>
          </p:cNvGraphicFramePr>
          <p:nvPr>
            <p:extLst>
              <p:ext uri="{D42A27DB-BD31-4B8C-83A1-F6EECF244321}">
                <p14:modId xmlns:p14="http://schemas.microsoft.com/office/powerpoint/2010/main" val="4101199439"/>
              </p:ext>
            </p:extLst>
          </p:nvPr>
        </p:nvGraphicFramePr>
        <p:xfrm>
          <a:off x="755576" y="4540843"/>
          <a:ext cx="7704854" cy="1341120"/>
        </p:xfrm>
        <a:graphic>
          <a:graphicData uri="http://schemas.openxmlformats.org/drawingml/2006/table">
            <a:tbl>
              <a:tblPr firstRow="1" firstCol="1" bandRow="1">
                <a:tableStyleId>{5C22544A-7EE6-4342-B048-85BDC9FD1C3A}</a:tableStyleId>
              </a:tblPr>
              <a:tblGrid>
                <a:gridCol w="1080120"/>
                <a:gridCol w="1080120"/>
                <a:gridCol w="1584176"/>
                <a:gridCol w="1512168"/>
                <a:gridCol w="1512168"/>
                <a:gridCol w="936102"/>
              </a:tblGrid>
              <a:tr h="0">
                <a:tc gridSpan="2">
                  <a:txBody>
                    <a:bodyPr/>
                    <a:lstStyle/>
                    <a:p>
                      <a:pPr>
                        <a:spcAft>
                          <a:spcPts val="0"/>
                        </a:spcAft>
                      </a:pPr>
                      <a:r>
                        <a:rPr lang="zh-TW" sz="2200" b="1" kern="100">
                          <a:solidFill>
                            <a:srgbClr val="CC00FF"/>
                          </a:solidFill>
                          <a:effectLst/>
                          <a:latin typeface="標楷體" panose="03000509000000000000" pitchFamily="65" charset="-120"/>
                          <a:ea typeface="標楷體" panose="03000509000000000000" pitchFamily="65" charset="-120"/>
                        </a:rPr>
                        <a:t>單價</a:t>
                      </a:r>
                      <a:r>
                        <a:rPr lang="en-US" sz="2200" b="1" kern="100">
                          <a:solidFill>
                            <a:srgbClr val="CC00FF"/>
                          </a:solidFill>
                          <a:effectLst/>
                          <a:latin typeface="標楷體" panose="03000509000000000000" pitchFamily="65" charset="-120"/>
                          <a:ea typeface="標楷體" panose="03000509000000000000" pitchFamily="65" charset="-120"/>
                        </a:rPr>
                        <a:t>/</a:t>
                      </a:r>
                      <a:r>
                        <a:rPr lang="zh-TW" sz="2200" b="1" kern="100">
                          <a:solidFill>
                            <a:srgbClr val="CC00FF"/>
                          </a:solidFill>
                          <a:effectLst/>
                          <a:latin typeface="標楷體" panose="03000509000000000000" pitchFamily="65" charset="-120"/>
                          <a:ea typeface="標楷體" panose="03000509000000000000" pitchFamily="65" charset="-120"/>
                        </a:rPr>
                        <a:t>元</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200" b="1" kern="100">
                          <a:solidFill>
                            <a:srgbClr val="CC00FF"/>
                          </a:solidFill>
                          <a:effectLst/>
                          <a:latin typeface="標楷體" panose="03000509000000000000" pitchFamily="65" charset="-120"/>
                          <a:ea typeface="標楷體" panose="03000509000000000000" pitchFamily="65" charset="-120"/>
                        </a:rPr>
                        <a:t>房屋現值</a:t>
                      </a:r>
                      <a:r>
                        <a:rPr lang="en-US" sz="2200" b="1" kern="100">
                          <a:solidFill>
                            <a:srgbClr val="CC00FF"/>
                          </a:solidFill>
                          <a:effectLst/>
                          <a:latin typeface="標楷體" panose="03000509000000000000" pitchFamily="65" charset="-120"/>
                          <a:ea typeface="標楷體" panose="03000509000000000000" pitchFamily="65" charset="-120"/>
                        </a:rPr>
                        <a:t>/</a:t>
                      </a:r>
                      <a:r>
                        <a:rPr lang="zh-TW" sz="2200" b="1" kern="100">
                          <a:solidFill>
                            <a:srgbClr val="CC00FF"/>
                          </a:solidFill>
                          <a:effectLst/>
                          <a:latin typeface="標楷體" panose="03000509000000000000" pitchFamily="65" charset="-120"/>
                          <a:ea typeface="標楷體" panose="03000509000000000000" pitchFamily="65" charset="-120"/>
                        </a:rPr>
                        <a:t>元</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CC00FF"/>
                          </a:solidFill>
                          <a:effectLst/>
                          <a:latin typeface="標楷體" panose="03000509000000000000" pitchFamily="65" charset="-120"/>
                          <a:ea typeface="標楷體" panose="03000509000000000000" pitchFamily="65" charset="-120"/>
                        </a:rPr>
                        <a:t>房屋稅稅額</a:t>
                      </a:r>
                      <a:r>
                        <a:rPr lang="en-US" sz="2200" b="1" kern="100">
                          <a:solidFill>
                            <a:srgbClr val="CC00FF"/>
                          </a:solidFill>
                          <a:effectLst/>
                          <a:latin typeface="標楷體" panose="03000509000000000000" pitchFamily="65" charset="-120"/>
                          <a:ea typeface="標楷體" panose="03000509000000000000" pitchFamily="65" charset="-120"/>
                        </a:rPr>
                        <a:t>/</a:t>
                      </a:r>
                      <a:r>
                        <a:rPr lang="zh-TW" sz="2200" b="1" kern="100">
                          <a:solidFill>
                            <a:srgbClr val="CC00FF"/>
                          </a:solidFill>
                          <a:effectLst/>
                          <a:latin typeface="標楷體" panose="03000509000000000000" pitchFamily="65" charset="-120"/>
                          <a:ea typeface="標楷體" panose="03000509000000000000" pitchFamily="65" charset="-120"/>
                        </a:rPr>
                        <a:t>元</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CC00FF"/>
                          </a:solidFill>
                          <a:effectLst/>
                          <a:latin typeface="標楷體" panose="03000509000000000000" pitchFamily="65" charset="-120"/>
                          <a:ea typeface="標楷體" panose="03000509000000000000" pitchFamily="65" charset="-120"/>
                        </a:rPr>
                        <a:t>契稅稅額</a:t>
                      </a:r>
                      <a:r>
                        <a:rPr lang="en-US" sz="2200" b="1" kern="100">
                          <a:solidFill>
                            <a:srgbClr val="CC00FF"/>
                          </a:solidFill>
                          <a:effectLst/>
                          <a:latin typeface="標楷體" panose="03000509000000000000" pitchFamily="65" charset="-120"/>
                          <a:ea typeface="標楷體" panose="03000509000000000000" pitchFamily="65" charset="-120"/>
                        </a:rPr>
                        <a:t>/</a:t>
                      </a:r>
                      <a:r>
                        <a:rPr lang="zh-TW" sz="2200" b="1" kern="100">
                          <a:solidFill>
                            <a:srgbClr val="CC00FF"/>
                          </a:solidFill>
                          <a:effectLst/>
                          <a:latin typeface="標楷體" panose="03000509000000000000" pitchFamily="65" charset="-120"/>
                          <a:ea typeface="標楷體" panose="03000509000000000000" pitchFamily="65" charset="-120"/>
                        </a:rPr>
                        <a:t>元</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dirty="0">
                          <a:solidFill>
                            <a:srgbClr val="CC00FF"/>
                          </a:solidFill>
                          <a:effectLst/>
                          <a:latin typeface="標楷體" panose="03000509000000000000" pitchFamily="65" charset="-120"/>
                          <a:ea typeface="標楷體" panose="03000509000000000000" pitchFamily="65" charset="-120"/>
                        </a:rPr>
                        <a:t>增幅</a:t>
                      </a:r>
                      <a:r>
                        <a:rPr lang="en-US" sz="2200" b="1" kern="100" dirty="0">
                          <a:solidFill>
                            <a:srgbClr val="CC00FF"/>
                          </a:solidFill>
                          <a:effectLst/>
                          <a:latin typeface="標楷體" panose="03000509000000000000" pitchFamily="65" charset="-120"/>
                          <a:ea typeface="標楷體" panose="03000509000000000000" pitchFamily="65" charset="-120"/>
                        </a:rPr>
                        <a:t>/</a:t>
                      </a:r>
                      <a:r>
                        <a:rPr lang="zh-TW" sz="2200" b="1" kern="100" dirty="0" smtClean="0">
                          <a:solidFill>
                            <a:srgbClr val="CC00FF"/>
                          </a:solidFill>
                          <a:effectLst/>
                          <a:latin typeface="標楷體" panose="03000509000000000000" pitchFamily="65" charset="-120"/>
                          <a:ea typeface="標楷體" panose="03000509000000000000" pitchFamily="65" charset="-120"/>
                        </a:rPr>
                        <a:t>倍</a:t>
                      </a:r>
                      <a:endParaRPr lang="zh-TW" sz="2200" b="1" kern="100" dirty="0">
                        <a:solidFill>
                          <a:srgbClr val="CC00FF"/>
                        </a:solidFill>
                        <a:effectLst/>
                        <a:latin typeface="標楷體" panose="03000509000000000000" pitchFamily="65" charset="-120"/>
                        <a:ea typeface="標楷體" panose="03000509000000000000" pitchFamily="65"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CC00FF"/>
                          </a:solidFill>
                          <a:effectLst/>
                          <a:latin typeface="標楷體" panose="03000509000000000000" pitchFamily="65" charset="-120"/>
                          <a:ea typeface="標楷體" panose="03000509000000000000" pitchFamily="65" charset="-120"/>
                        </a:rPr>
                        <a:t>新單價</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FF"/>
                          </a:solidFill>
                          <a:effectLst/>
                          <a:latin typeface="標楷體" panose="03000509000000000000" pitchFamily="65" charset="-120"/>
                          <a:ea typeface="標楷體" panose="03000509000000000000" pitchFamily="65" charset="-120"/>
                        </a:rPr>
                        <a:t>17,000</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FF"/>
                          </a:solidFill>
                          <a:effectLst/>
                          <a:latin typeface="標楷體" panose="03000509000000000000" pitchFamily="65" charset="-120"/>
                          <a:ea typeface="標楷體" panose="03000509000000000000" pitchFamily="65" charset="-120"/>
                        </a:rPr>
                        <a:t>82,824,000</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FF"/>
                          </a:solidFill>
                          <a:effectLst/>
                          <a:latin typeface="標楷體" panose="03000509000000000000" pitchFamily="65" charset="-120"/>
                          <a:ea typeface="標楷體" panose="03000509000000000000" pitchFamily="65" charset="-120"/>
                        </a:rPr>
                        <a:t>993,888</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FF"/>
                          </a:solidFill>
                          <a:effectLst/>
                          <a:latin typeface="標楷體" panose="03000509000000000000" pitchFamily="65" charset="-120"/>
                          <a:ea typeface="標楷體" panose="03000509000000000000" pitchFamily="65" charset="-120"/>
                        </a:rPr>
                        <a:t>4,969,440</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en-US" sz="2200" b="1" kern="100">
                          <a:solidFill>
                            <a:srgbClr val="CC00FF"/>
                          </a:solidFill>
                          <a:effectLst/>
                          <a:latin typeface="標楷體" panose="03000509000000000000" pitchFamily="65" charset="-120"/>
                          <a:ea typeface="標楷體" panose="03000509000000000000" pitchFamily="65" charset="-120"/>
                        </a:rPr>
                        <a:t>1.48</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CC00FF"/>
                          </a:solidFill>
                          <a:effectLst/>
                          <a:latin typeface="標楷體" panose="03000509000000000000" pitchFamily="65" charset="-120"/>
                          <a:ea typeface="標楷體" panose="03000509000000000000" pitchFamily="65" charset="-120"/>
                        </a:rPr>
                        <a:t>舊單價</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FF"/>
                          </a:solidFill>
                          <a:effectLst/>
                          <a:latin typeface="標楷體" panose="03000509000000000000" pitchFamily="65" charset="-120"/>
                          <a:ea typeface="標楷體" panose="03000509000000000000" pitchFamily="65" charset="-120"/>
                        </a:rPr>
                        <a:t>6,860</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FF"/>
                          </a:solidFill>
                          <a:effectLst/>
                          <a:latin typeface="標楷體" panose="03000509000000000000" pitchFamily="65" charset="-120"/>
                          <a:ea typeface="標楷體" panose="03000509000000000000" pitchFamily="65" charset="-120"/>
                        </a:rPr>
                        <a:t>33,421,900</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FF"/>
                          </a:solidFill>
                          <a:effectLst/>
                          <a:latin typeface="標楷體" panose="03000509000000000000" pitchFamily="65" charset="-120"/>
                          <a:ea typeface="標楷體" panose="03000509000000000000" pitchFamily="65" charset="-120"/>
                        </a:rPr>
                        <a:t>401,063</a:t>
                      </a:r>
                      <a:endParaRPr lang="zh-TW" sz="2200" b="1" kern="10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CC00FF"/>
                          </a:solidFill>
                          <a:effectLst/>
                          <a:latin typeface="標楷體" panose="03000509000000000000" pitchFamily="65" charset="-120"/>
                          <a:ea typeface="標楷體" panose="03000509000000000000" pitchFamily="65" charset="-120"/>
                        </a:rPr>
                        <a:t>2,005,314</a:t>
                      </a:r>
                      <a:endParaRPr lang="zh-TW" sz="2200" b="1" kern="100" dirty="0">
                        <a:solidFill>
                          <a:srgbClr val="CC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r>
            </a:tbl>
          </a:graphicData>
        </a:graphic>
      </p:graphicFrame>
      <p:sp>
        <p:nvSpPr>
          <p:cNvPr id="8"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P22</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4002319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729833866"/>
              </p:ext>
            </p:extLst>
          </p:nvPr>
        </p:nvGraphicFramePr>
        <p:xfrm>
          <a:off x="528540" y="1268760"/>
          <a:ext cx="7940248" cy="1341120"/>
        </p:xfrm>
        <a:graphic>
          <a:graphicData uri="http://schemas.openxmlformats.org/drawingml/2006/table">
            <a:tbl>
              <a:tblPr firstRow="1" firstCol="1" bandRow="1">
                <a:tableStyleId>{5C22544A-7EE6-4342-B048-85BDC9FD1C3A}</a:tableStyleId>
              </a:tblPr>
              <a:tblGrid>
                <a:gridCol w="1322770"/>
                <a:gridCol w="1064506"/>
                <a:gridCol w="1581941"/>
                <a:gridCol w="1323677"/>
                <a:gridCol w="1702894"/>
                <a:gridCol w="944460"/>
              </a:tblGrid>
              <a:tr h="0">
                <a:tc gridSpan="2">
                  <a:txBody>
                    <a:bodyPr/>
                    <a:lstStyle/>
                    <a:p>
                      <a:pPr>
                        <a:spcAft>
                          <a:spcPts val="0"/>
                        </a:spcAft>
                      </a:pPr>
                      <a:r>
                        <a:rPr lang="zh-TW" sz="2200" b="1" kern="100" dirty="0">
                          <a:solidFill>
                            <a:srgbClr val="CC0000"/>
                          </a:solidFill>
                          <a:effectLst/>
                          <a:latin typeface="標楷體" panose="03000509000000000000" pitchFamily="65" charset="-120"/>
                          <a:ea typeface="標楷體" panose="03000509000000000000" pitchFamily="65" charset="-120"/>
                        </a:rPr>
                        <a:t>單價</a:t>
                      </a:r>
                      <a:r>
                        <a:rPr lang="en-US" sz="2200" b="1" kern="100" dirty="0">
                          <a:solidFill>
                            <a:srgbClr val="CC0000"/>
                          </a:solidFill>
                          <a:effectLst/>
                          <a:latin typeface="標楷體" panose="03000509000000000000" pitchFamily="65" charset="-120"/>
                          <a:ea typeface="標楷體" panose="03000509000000000000" pitchFamily="65" charset="-120"/>
                        </a:rPr>
                        <a:t>/</a:t>
                      </a:r>
                      <a:r>
                        <a:rPr lang="zh-TW" sz="2200" b="1" kern="100" dirty="0">
                          <a:solidFill>
                            <a:srgbClr val="CC0000"/>
                          </a:solidFill>
                          <a:effectLst/>
                          <a:latin typeface="標楷體" panose="03000509000000000000" pitchFamily="65" charset="-120"/>
                          <a:ea typeface="標楷體" panose="03000509000000000000" pitchFamily="65" charset="-120"/>
                        </a:rPr>
                        <a:t>元</a:t>
                      </a:r>
                      <a:endParaRPr lang="zh-TW" sz="2200" b="1" kern="100" dirty="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房屋現值</a:t>
                      </a:r>
                      <a:r>
                        <a:rPr lang="en-US" sz="2200" b="1" kern="100">
                          <a:solidFill>
                            <a:srgbClr val="CC0000"/>
                          </a:solidFill>
                          <a:effectLst/>
                          <a:latin typeface="標楷體" panose="03000509000000000000" pitchFamily="65" charset="-120"/>
                          <a:ea typeface="標楷體" panose="03000509000000000000" pitchFamily="65" charset="-120"/>
                        </a:rPr>
                        <a:t>/</a:t>
                      </a:r>
                      <a:r>
                        <a:rPr lang="zh-TW" sz="2200" b="1" kern="100">
                          <a:solidFill>
                            <a:srgbClr val="CC0000"/>
                          </a:solidFill>
                          <a:effectLst/>
                          <a:latin typeface="標楷體" panose="03000509000000000000" pitchFamily="65" charset="-120"/>
                          <a:ea typeface="標楷體" panose="03000509000000000000" pitchFamily="65" charset="-120"/>
                        </a:rPr>
                        <a:t>元</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房屋稅稅額</a:t>
                      </a:r>
                      <a:r>
                        <a:rPr lang="en-US" sz="2200" b="1" kern="100">
                          <a:solidFill>
                            <a:srgbClr val="CC0000"/>
                          </a:solidFill>
                          <a:effectLst/>
                          <a:latin typeface="標楷體" panose="03000509000000000000" pitchFamily="65" charset="-120"/>
                          <a:ea typeface="標楷體" panose="03000509000000000000" pitchFamily="65" charset="-120"/>
                        </a:rPr>
                        <a:t>/</a:t>
                      </a:r>
                      <a:r>
                        <a:rPr lang="zh-TW" sz="2200" b="1" kern="100">
                          <a:solidFill>
                            <a:srgbClr val="CC0000"/>
                          </a:solidFill>
                          <a:effectLst/>
                          <a:latin typeface="標楷體" panose="03000509000000000000" pitchFamily="65" charset="-120"/>
                          <a:ea typeface="標楷體" panose="03000509000000000000" pitchFamily="65" charset="-120"/>
                        </a:rPr>
                        <a:t>元</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契稅稅額</a:t>
                      </a:r>
                      <a:r>
                        <a:rPr lang="en-US" sz="2200" b="1" kern="100">
                          <a:solidFill>
                            <a:srgbClr val="CC0000"/>
                          </a:solidFill>
                          <a:effectLst/>
                          <a:latin typeface="標楷體" panose="03000509000000000000" pitchFamily="65" charset="-120"/>
                          <a:ea typeface="標楷體" panose="03000509000000000000" pitchFamily="65" charset="-120"/>
                        </a:rPr>
                        <a:t>/</a:t>
                      </a:r>
                      <a:r>
                        <a:rPr lang="zh-TW" sz="2200" b="1" kern="100">
                          <a:solidFill>
                            <a:srgbClr val="CC0000"/>
                          </a:solidFill>
                          <a:effectLst/>
                          <a:latin typeface="標楷體" panose="03000509000000000000" pitchFamily="65" charset="-120"/>
                          <a:ea typeface="標楷體" panose="03000509000000000000" pitchFamily="65" charset="-120"/>
                        </a:rPr>
                        <a:t>元</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dirty="0">
                          <a:solidFill>
                            <a:srgbClr val="CC0000"/>
                          </a:solidFill>
                          <a:effectLst/>
                          <a:latin typeface="標楷體" panose="03000509000000000000" pitchFamily="65" charset="-120"/>
                          <a:ea typeface="標楷體" panose="03000509000000000000" pitchFamily="65" charset="-120"/>
                        </a:rPr>
                        <a:t>增幅</a:t>
                      </a:r>
                      <a:r>
                        <a:rPr lang="en-US" sz="2200" b="1" kern="100" dirty="0">
                          <a:solidFill>
                            <a:srgbClr val="CC0000"/>
                          </a:solidFill>
                          <a:effectLst/>
                          <a:latin typeface="標楷體" panose="03000509000000000000" pitchFamily="65" charset="-120"/>
                          <a:ea typeface="標楷體" panose="03000509000000000000" pitchFamily="65" charset="-120"/>
                        </a:rPr>
                        <a:t>/</a:t>
                      </a:r>
                      <a:r>
                        <a:rPr lang="zh-TW" sz="2200" b="1" kern="100" dirty="0" smtClean="0">
                          <a:solidFill>
                            <a:srgbClr val="CC0000"/>
                          </a:solidFill>
                          <a:effectLst/>
                          <a:latin typeface="標楷體" panose="03000509000000000000" pitchFamily="65" charset="-120"/>
                          <a:ea typeface="標楷體" panose="03000509000000000000" pitchFamily="65" charset="-120"/>
                        </a:rPr>
                        <a:t>倍</a:t>
                      </a:r>
                      <a:endParaRPr lang="zh-TW" sz="2200" b="1" kern="100" dirty="0">
                        <a:solidFill>
                          <a:srgbClr val="CC0000"/>
                        </a:solidFill>
                        <a:effectLst/>
                        <a:latin typeface="標楷體" panose="03000509000000000000" pitchFamily="65" charset="-120"/>
                        <a:ea typeface="標楷體" panose="03000509000000000000" pitchFamily="65" charset="-12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新單價</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13,200</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22,220,400</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266,645</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1,333,224</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en-US" sz="2200" b="1" kern="100" dirty="0">
                          <a:solidFill>
                            <a:srgbClr val="CC0000"/>
                          </a:solidFill>
                          <a:effectLst/>
                          <a:latin typeface="標楷體" panose="03000509000000000000" pitchFamily="65" charset="-120"/>
                          <a:ea typeface="標楷體" panose="03000509000000000000" pitchFamily="65" charset="-120"/>
                        </a:rPr>
                        <a:t>1.60</a:t>
                      </a:r>
                      <a:endParaRPr lang="zh-TW" sz="2200" b="1" kern="100" dirty="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舊單價</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CC0000"/>
                          </a:solidFill>
                          <a:effectLst/>
                          <a:latin typeface="標楷體" panose="03000509000000000000" pitchFamily="65" charset="-120"/>
                          <a:ea typeface="標楷體" panose="03000509000000000000" pitchFamily="65" charset="-120"/>
                        </a:rPr>
                        <a:t>5,080</a:t>
                      </a:r>
                      <a:endParaRPr lang="zh-TW" sz="2200" b="1" kern="100" dirty="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8,551,500</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102,618</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CC0000"/>
                          </a:solidFill>
                          <a:effectLst/>
                          <a:latin typeface="標楷體" panose="03000509000000000000" pitchFamily="65" charset="-120"/>
                          <a:ea typeface="標楷體" panose="03000509000000000000" pitchFamily="65" charset="-120"/>
                        </a:rPr>
                        <a:t>513,090</a:t>
                      </a:r>
                      <a:endParaRPr lang="zh-TW" sz="2200" b="1" kern="100" dirty="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1895861617"/>
              </p:ext>
            </p:extLst>
          </p:nvPr>
        </p:nvGraphicFramePr>
        <p:xfrm>
          <a:off x="539552" y="3645024"/>
          <a:ext cx="8064898" cy="1341120"/>
        </p:xfrm>
        <a:graphic>
          <a:graphicData uri="http://schemas.openxmlformats.org/drawingml/2006/table">
            <a:tbl>
              <a:tblPr firstRow="1" firstCol="1" bandRow="1">
                <a:tableStyleId>{5C22544A-7EE6-4342-B048-85BDC9FD1C3A}</a:tableStyleId>
              </a:tblPr>
              <a:tblGrid>
                <a:gridCol w="1343535"/>
                <a:gridCol w="1104737"/>
                <a:gridCol w="1583255"/>
                <a:gridCol w="1344457"/>
                <a:gridCol w="1608792"/>
                <a:gridCol w="1080122"/>
              </a:tblGrid>
              <a:tr h="288032">
                <a:tc gridSpan="2">
                  <a:txBody>
                    <a:bodyPr/>
                    <a:lstStyle/>
                    <a:p>
                      <a:pPr>
                        <a:spcAft>
                          <a:spcPts val="0"/>
                        </a:spcAft>
                      </a:pPr>
                      <a:r>
                        <a:rPr lang="zh-TW" sz="2200" b="1" kern="100" dirty="0">
                          <a:solidFill>
                            <a:srgbClr val="993300"/>
                          </a:solidFill>
                          <a:effectLst/>
                          <a:latin typeface="標楷體" panose="03000509000000000000" pitchFamily="65" charset="-120"/>
                          <a:ea typeface="標楷體" panose="03000509000000000000" pitchFamily="65" charset="-120"/>
                        </a:rPr>
                        <a:t>單價</a:t>
                      </a:r>
                      <a:r>
                        <a:rPr lang="en-US" sz="2200" b="1" kern="100" dirty="0">
                          <a:solidFill>
                            <a:srgbClr val="993300"/>
                          </a:solidFill>
                          <a:effectLst/>
                          <a:latin typeface="標楷體" panose="03000509000000000000" pitchFamily="65" charset="-120"/>
                          <a:ea typeface="標楷體" panose="03000509000000000000" pitchFamily="65" charset="-120"/>
                        </a:rPr>
                        <a:t>/</a:t>
                      </a:r>
                      <a:r>
                        <a:rPr lang="zh-TW" sz="2200" b="1" kern="100" dirty="0">
                          <a:solidFill>
                            <a:srgbClr val="993300"/>
                          </a:solidFill>
                          <a:effectLst/>
                          <a:latin typeface="標楷體" panose="03000509000000000000" pitchFamily="65" charset="-120"/>
                          <a:ea typeface="標楷體" panose="03000509000000000000" pitchFamily="65" charset="-120"/>
                        </a:rPr>
                        <a:t>元</a:t>
                      </a:r>
                      <a:endParaRPr lang="zh-TW" sz="2200" b="1" kern="100" dirty="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200" b="1" kern="100" dirty="0">
                          <a:solidFill>
                            <a:srgbClr val="993300"/>
                          </a:solidFill>
                          <a:effectLst/>
                          <a:latin typeface="標楷體" panose="03000509000000000000" pitchFamily="65" charset="-120"/>
                          <a:ea typeface="標楷體" panose="03000509000000000000" pitchFamily="65" charset="-120"/>
                        </a:rPr>
                        <a:t>房屋現值</a:t>
                      </a:r>
                      <a:r>
                        <a:rPr lang="en-US" sz="2200" b="1" kern="100" dirty="0">
                          <a:solidFill>
                            <a:srgbClr val="993300"/>
                          </a:solidFill>
                          <a:effectLst/>
                          <a:latin typeface="標楷體" panose="03000509000000000000" pitchFamily="65" charset="-120"/>
                          <a:ea typeface="標楷體" panose="03000509000000000000" pitchFamily="65" charset="-120"/>
                        </a:rPr>
                        <a:t>/</a:t>
                      </a:r>
                      <a:r>
                        <a:rPr lang="zh-TW" sz="2200" b="1" kern="100" dirty="0">
                          <a:solidFill>
                            <a:srgbClr val="993300"/>
                          </a:solidFill>
                          <a:effectLst/>
                          <a:latin typeface="標楷體" panose="03000509000000000000" pitchFamily="65" charset="-120"/>
                          <a:ea typeface="標楷體" panose="03000509000000000000" pitchFamily="65" charset="-120"/>
                        </a:rPr>
                        <a:t>元</a:t>
                      </a:r>
                      <a:endParaRPr lang="zh-TW" sz="2200" b="1" kern="100" dirty="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dirty="0">
                          <a:solidFill>
                            <a:srgbClr val="993300"/>
                          </a:solidFill>
                          <a:effectLst/>
                          <a:latin typeface="標楷體" panose="03000509000000000000" pitchFamily="65" charset="-120"/>
                          <a:ea typeface="標楷體" panose="03000509000000000000" pitchFamily="65" charset="-120"/>
                        </a:rPr>
                        <a:t>房屋稅稅額</a:t>
                      </a:r>
                      <a:r>
                        <a:rPr lang="en-US" sz="2200" b="1" kern="100" dirty="0">
                          <a:solidFill>
                            <a:srgbClr val="993300"/>
                          </a:solidFill>
                          <a:effectLst/>
                          <a:latin typeface="標楷體" panose="03000509000000000000" pitchFamily="65" charset="-120"/>
                          <a:ea typeface="標楷體" panose="03000509000000000000" pitchFamily="65" charset="-120"/>
                        </a:rPr>
                        <a:t>/</a:t>
                      </a:r>
                      <a:r>
                        <a:rPr lang="zh-TW" sz="2200" b="1" kern="100" dirty="0">
                          <a:solidFill>
                            <a:srgbClr val="993300"/>
                          </a:solidFill>
                          <a:effectLst/>
                          <a:latin typeface="標楷體" panose="03000509000000000000" pitchFamily="65" charset="-120"/>
                          <a:ea typeface="標楷體" panose="03000509000000000000" pitchFamily="65" charset="-120"/>
                        </a:rPr>
                        <a:t>元</a:t>
                      </a:r>
                      <a:endParaRPr lang="zh-TW" sz="2200" b="1" kern="100" dirty="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993300"/>
                          </a:solidFill>
                          <a:effectLst/>
                          <a:latin typeface="標楷體" panose="03000509000000000000" pitchFamily="65" charset="-120"/>
                          <a:ea typeface="標楷體" panose="03000509000000000000" pitchFamily="65" charset="-120"/>
                        </a:rPr>
                        <a:t>契稅稅額</a:t>
                      </a:r>
                      <a:r>
                        <a:rPr lang="en-US" sz="2200" b="1" kern="100">
                          <a:solidFill>
                            <a:srgbClr val="993300"/>
                          </a:solidFill>
                          <a:effectLst/>
                          <a:latin typeface="標楷體" panose="03000509000000000000" pitchFamily="65" charset="-120"/>
                          <a:ea typeface="標楷體" panose="03000509000000000000" pitchFamily="65" charset="-120"/>
                        </a:rPr>
                        <a:t>/</a:t>
                      </a:r>
                      <a:r>
                        <a:rPr lang="zh-TW" sz="2200" b="1" kern="100">
                          <a:solidFill>
                            <a:srgbClr val="993300"/>
                          </a:solidFill>
                          <a:effectLst/>
                          <a:latin typeface="標楷體" panose="03000509000000000000" pitchFamily="65" charset="-120"/>
                          <a:ea typeface="標楷體" panose="03000509000000000000" pitchFamily="65" charset="-120"/>
                        </a:rPr>
                        <a:t>元</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dirty="0">
                          <a:solidFill>
                            <a:srgbClr val="993300"/>
                          </a:solidFill>
                          <a:effectLst/>
                          <a:latin typeface="標楷體" panose="03000509000000000000" pitchFamily="65" charset="-120"/>
                          <a:ea typeface="標楷體" panose="03000509000000000000" pitchFamily="65" charset="-120"/>
                        </a:rPr>
                        <a:t>增幅</a:t>
                      </a:r>
                      <a:r>
                        <a:rPr lang="en-US" sz="2200" b="1" kern="100" dirty="0">
                          <a:solidFill>
                            <a:srgbClr val="993300"/>
                          </a:solidFill>
                          <a:effectLst/>
                          <a:latin typeface="標楷體" panose="03000509000000000000" pitchFamily="65" charset="-120"/>
                          <a:ea typeface="標楷體" panose="03000509000000000000" pitchFamily="65" charset="-120"/>
                        </a:rPr>
                        <a:t>/</a:t>
                      </a:r>
                      <a:r>
                        <a:rPr lang="zh-TW" sz="2200" b="1" kern="100" dirty="0" smtClean="0">
                          <a:solidFill>
                            <a:srgbClr val="993300"/>
                          </a:solidFill>
                          <a:effectLst/>
                          <a:latin typeface="標楷體" panose="03000509000000000000" pitchFamily="65" charset="-120"/>
                          <a:ea typeface="標楷體" panose="03000509000000000000" pitchFamily="65" charset="-120"/>
                        </a:rPr>
                        <a:t>倍</a:t>
                      </a:r>
                      <a:r>
                        <a:rPr lang="en-US" sz="2200" b="1" kern="100" dirty="0">
                          <a:solidFill>
                            <a:srgbClr val="993300"/>
                          </a:solidFill>
                          <a:effectLst/>
                          <a:latin typeface="標楷體" panose="03000509000000000000" pitchFamily="65" charset="-120"/>
                          <a:ea typeface="標楷體" panose="03000509000000000000" pitchFamily="65" charset="-120"/>
                        </a:rPr>
                        <a:t> </a:t>
                      </a:r>
                      <a:endParaRPr lang="zh-TW" sz="2200" b="1" kern="100" dirty="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993300"/>
                          </a:solidFill>
                          <a:effectLst/>
                          <a:latin typeface="標楷體" panose="03000509000000000000" pitchFamily="65" charset="-120"/>
                          <a:ea typeface="標楷體" panose="03000509000000000000" pitchFamily="65" charset="-120"/>
                        </a:rPr>
                        <a:t>新單價</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993300"/>
                          </a:solidFill>
                          <a:effectLst/>
                          <a:latin typeface="標楷體" panose="03000509000000000000" pitchFamily="65" charset="-120"/>
                          <a:ea typeface="標楷體" panose="03000509000000000000" pitchFamily="65" charset="-120"/>
                        </a:rPr>
                        <a:t>9,500</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993300"/>
                          </a:solidFill>
                          <a:effectLst/>
                          <a:latin typeface="標楷體" panose="03000509000000000000" pitchFamily="65" charset="-120"/>
                          <a:ea typeface="標楷體" panose="03000509000000000000" pitchFamily="65" charset="-120"/>
                        </a:rPr>
                        <a:t>14,571,800</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993300"/>
                          </a:solidFill>
                          <a:effectLst/>
                          <a:latin typeface="標楷體" panose="03000509000000000000" pitchFamily="65" charset="-120"/>
                          <a:ea typeface="標楷體" panose="03000509000000000000" pitchFamily="65" charset="-120"/>
                        </a:rPr>
                        <a:t>174,862</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993300"/>
                          </a:solidFill>
                          <a:effectLst/>
                          <a:latin typeface="標楷體" panose="03000509000000000000" pitchFamily="65" charset="-120"/>
                          <a:ea typeface="標楷體" panose="03000509000000000000" pitchFamily="65" charset="-120"/>
                        </a:rPr>
                        <a:t>874,308</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en-US" sz="2200" b="1" kern="100" dirty="0">
                          <a:solidFill>
                            <a:srgbClr val="993300"/>
                          </a:solidFill>
                          <a:effectLst/>
                          <a:latin typeface="標楷體" panose="03000509000000000000" pitchFamily="65" charset="-120"/>
                          <a:ea typeface="標楷體" panose="03000509000000000000" pitchFamily="65" charset="-120"/>
                        </a:rPr>
                        <a:t>2.88</a:t>
                      </a:r>
                      <a:endParaRPr lang="zh-TW" sz="2200" b="1" kern="100" dirty="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993300"/>
                          </a:solidFill>
                          <a:effectLst/>
                          <a:latin typeface="標楷體" panose="03000509000000000000" pitchFamily="65" charset="-120"/>
                          <a:ea typeface="標楷體" panose="03000509000000000000" pitchFamily="65" charset="-120"/>
                        </a:rPr>
                        <a:t>舊單價</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993300"/>
                          </a:solidFill>
                          <a:effectLst/>
                          <a:latin typeface="標楷體" panose="03000509000000000000" pitchFamily="65" charset="-120"/>
                          <a:ea typeface="標楷體" panose="03000509000000000000" pitchFamily="65" charset="-120"/>
                        </a:rPr>
                        <a:t>2,450</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993300"/>
                          </a:solidFill>
                          <a:effectLst/>
                          <a:latin typeface="標楷體" panose="03000509000000000000" pitchFamily="65" charset="-120"/>
                          <a:ea typeface="標楷體" panose="03000509000000000000" pitchFamily="65" charset="-120"/>
                        </a:rPr>
                        <a:t>3,758,000</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993300"/>
                          </a:solidFill>
                          <a:effectLst/>
                          <a:latin typeface="標楷體" panose="03000509000000000000" pitchFamily="65" charset="-120"/>
                          <a:ea typeface="標楷體" panose="03000509000000000000" pitchFamily="65" charset="-120"/>
                        </a:rPr>
                        <a:t>45,096</a:t>
                      </a:r>
                      <a:endParaRPr lang="zh-TW" sz="2200" b="1" kern="10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993300"/>
                          </a:solidFill>
                          <a:effectLst/>
                          <a:latin typeface="標楷體" panose="03000509000000000000" pitchFamily="65" charset="-120"/>
                          <a:ea typeface="標楷體" panose="03000509000000000000" pitchFamily="65" charset="-120"/>
                        </a:rPr>
                        <a:t>225,480</a:t>
                      </a:r>
                      <a:endParaRPr lang="zh-TW" sz="2200" b="1" kern="100" dirty="0">
                        <a:solidFill>
                          <a:srgbClr val="99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r>
            </a:tbl>
          </a:graphicData>
        </a:graphic>
      </p:graphicFrame>
      <p:sp>
        <p:nvSpPr>
          <p:cNvPr id="4" name="Rectangle 1"/>
          <p:cNvSpPr>
            <a:spLocks noChangeArrowheads="1"/>
          </p:cNvSpPr>
          <p:nvPr/>
        </p:nvSpPr>
        <p:spPr bwMode="auto">
          <a:xfrm>
            <a:off x="395536" y="404664"/>
            <a:ext cx="808426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案例三：</a:t>
            </a:r>
            <a:r>
              <a:rPr kumimoji="1" lang="en-US" altLang="zh-TW"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12</a:t>
            </a:r>
            <a:r>
              <a:rPr kumimoji="1" lang="zh-TW" altLang="en-US"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層鋼筋混凝土造，路段率</a:t>
            </a:r>
            <a:r>
              <a:rPr kumimoji="1" lang="en-US" altLang="zh-TW"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140%</a:t>
            </a:r>
            <a:r>
              <a:rPr kumimoji="1" lang="zh-TW" altLang="en-US"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，面積</a:t>
            </a:r>
            <a:r>
              <a:rPr kumimoji="1" lang="en-US" altLang="zh-TW"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501㎡(</a:t>
            </a:r>
            <a:r>
              <a:rPr kumimoji="1" lang="zh-TW" altLang="en-US"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約</a:t>
            </a:r>
            <a:r>
              <a:rPr kumimoji="1" lang="en-US" altLang="zh-TW"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151</a:t>
            </a:r>
            <a:r>
              <a:rPr kumimoji="1" lang="zh-TW" altLang="en-US"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坪</a:t>
            </a:r>
            <a:r>
              <a:rPr kumimoji="1" lang="en-US" altLang="zh-TW" sz="2200" b="1" i="0" u="none" strike="noStrike" cap="none" normalizeH="0" baseline="0" dirty="0" smtClean="0">
                <a:ln>
                  <a:noFill/>
                </a:ln>
                <a:solidFill>
                  <a:srgbClr val="003300"/>
                </a:solidFill>
                <a:effectLst/>
                <a:latin typeface="標楷體" pitchFamily="65" charset="-120"/>
                <a:ea typeface="標楷體" pitchFamily="65" charset="-120"/>
                <a:cs typeface="Times New Roman" pitchFamily="18" charset="0"/>
              </a:rPr>
              <a:t>)</a:t>
            </a:r>
            <a:endParaRPr kumimoji="1" lang="en-US" altLang="zh-TW" sz="2200" b="1" i="0" u="none" strike="noStrike" cap="none" normalizeH="0" baseline="0" dirty="0" smtClean="0">
              <a:ln>
                <a:noFill/>
              </a:ln>
              <a:solidFill>
                <a:srgbClr val="003300"/>
              </a:solidFill>
              <a:effectLst/>
              <a:latin typeface="標楷體" panose="03000509000000000000" pitchFamily="65" charset="-120"/>
              <a:ea typeface="標楷體" panose="03000509000000000000" pitchFamily="65" charset="-120"/>
              <a:cs typeface="新細明體" pitchFamily="18" charset="-120"/>
            </a:endParaRPr>
          </a:p>
        </p:txBody>
      </p:sp>
      <p:sp>
        <p:nvSpPr>
          <p:cNvPr id="5" name="矩形 4"/>
          <p:cNvSpPr/>
          <p:nvPr/>
        </p:nvSpPr>
        <p:spPr>
          <a:xfrm>
            <a:off x="421438" y="3068960"/>
            <a:ext cx="8058361" cy="430887"/>
          </a:xfrm>
          <a:prstGeom prst="rect">
            <a:avLst/>
          </a:prstGeom>
        </p:spPr>
        <p:txBody>
          <a:bodyPr wrap="square">
            <a:spAutoFit/>
          </a:bodyPr>
          <a:lstStyle/>
          <a:p>
            <a:pPr lvl="0" eaLnBrk="0" fontAlgn="base" hangingPunct="0">
              <a:spcBef>
                <a:spcPct val="0"/>
              </a:spcBef>
              <a:spcAft>
                <a:spcPct val="0"/>
              </a:spcAft>
            </a:pPr>
            <a:r>
              <a:rPr kumimoji="1" lang="zh-TW" altLang="en-US" sz="2200" b="1" dirty="0">
                <a:solidFill>
                  <a:srgbClr val="800080"/>
                </a:solidFill>
                <a:latin typeface="標楷體" pitchFamily="65" charset="-120"/>
                <a:ea typeface="標楷體" pitchFamily="65" charset="-120"/>
                <a:cs typeface="Times New Roman" pitchFamily="18" charset="0"/>
              </a:rPr>
              <a:t>案例四：</a:t>
            </a:r>
            <a:r>
              <a:rPr kumimoji="1" lang="en-US" altLang="zh-TW" sz="2200" b="1" dirty="0" smtClean="0">
                <a:solidFill>
                  <a:srgbClr val="800080"/>
                </a:solidFill>
                <a:latin typeface="標楷體" pitchFamily="65" charset="-120"/>
                <a:ea typeface="標楷體" pitchFamily="65" charset="-120"/>
                <a:cs typeface="Times New Roman" pitchFamily="18" charset="0"/>
              </a:rPr>
              <a:t>5</a:t>
            </a:r>
            <a:r>
              <a:rPr kumimoji="1" lang="zh-TW" altLang="en-US" sz="2200" b="1" dirty="0" smtClean="0">
                <a:solidFill>
                  <a:srgbClr val="800080"/>
                </a:solidFill>
                <a:latin typeface="標楷體" pitchFamily="65" charset="-120"/>
                <a:ea typeface="標楷體" pitchFamily="65" charset="-120"/>
                <a:cs typeface="Times New Roman" pitchFamily="18" charset="0"/>
              </a:rPr>
              <a:t>層</a:t>
            </a:r>
            <a:r>
              <a:rPr kumimoji="1" lang="zh-TW" altLang="en-US" sz="2200" b="1" dirty="0">
                <a:solidFill>
                  <a:srgbClr val="800080"/>
                </a:solidFill>
                <a:latin typeface="標楷體" pitchFamily="65" charset="-120"/>
                <a:ea typeface="標楷體" pitchFamily="65" charset="-120"/>
                <a:cs typeface="Times New Roman" pitchFamily="18" charset="0"/>
              </a:rPr>
              <a:t>鋼筋混凝土造，路段率</a:t>
            </a:r>
            <a:r>
              <a:rPr kumimoji="1" lang="en-US" altLang="zh-TW" sz="2200" b="1" dirty="0">
                <a:solidFill>
                  <a:srgbClr val="800080"/>
                </a:solidFill>
                <a:latin typeface="標楷體" pitchFamily="65" charset="-120"/>
                <a:ea typeface="標楷體" pitchFamily="65" charset="-120"/>
                <a:cs typeface="Times New Roman" pitchFamily="18" charset="0"/>
              </a:rPr>
              <a:t>130%</a:t>
            </a:r>
            <a:r>
              <a:rPr kumimoji="1" lang="zh-TW" altLang="en-US" sz="2200" b="1" dirty="0">
                <a:solidFill>
                  <a:srgbClr val="800080"/>
                </a:solidFill>
                <a:latin typeface="標楷體" pitchFamily="65" charset="-120"/>
                <a:ea typeface="標楷體" pitchFamily="65" charset="-120"/>
                <a:cs typeface="Times New Roman" pitchFamily="18" charset="0"/>
              </a:rPr>
              <a:t>，面積</a:t>
            </a:r>
            <a:r>
              <a:rPr kumimoji="1" lang="en-US" altLang="zh-TW" sz="2200" b="1" dirty="0" smtClean="0">
                <a:solidFill>
                  <a:srgbClr val="800080"/>
                </a:solidFill>
                <a:latin typeface="標楷體" pitchFamily="65" charset="-120"/>
                <a:ea typeface="標楷體" pitchFamily="65" charset="-120"/>
                <a:cs typeface="Times New Roman" pitchFamily="18" charset="0"/>
              </a:rPr>
              <a:t>513㎡</a:t>
            </a:r>
            <a:r>
              <a:rPr kumimoji="1" lang="en-US" altLang="zh-TW" sz="2200" b="1" dirty="0">
                <a:solidFill>
                  <a:srgbClr val="800080"/>
                </a:solidFill>
                <a:latin typeface="標楷體" pitchFamily="65" charset="-120"/>
                <a:ea typeface="標楷體" pitchFamily="65" charset="-120"/>
                <a:cs typeface="Times New Roman" pitchFamily="18" charset="0"/>
              </a:rPr>
              <a:t>(</a:t>
            </a:r>
            <a:r>
              <a:rPr kumimoji="1" lang="zh-TW" altLang="en-US" sz="2200" b="1" dirty="0">
                <a:solidFill>
                  <a:srgbClr val="800080"/>
                </a:solidFill>
                <a:latin typeface="標楷體" pitchFamily="65" charset="-120"/>
                <a:ea typeface="標楷體" pitchFamily="65" charset="-120"/>
                <a:cs typeface="Times New Roman" pitchFamily="18" charset="0"/>
              </a:rPr>
              <a:t>約</a:t>
            </a:r>
            <a:r>
              <a:rPr kumimoji="1" lang="en-US" altLang="zh-TW" sz="2200" b="1" dirty="0" smtClean="0">
                <a:solidFill>
                  <a:srgbClr val="800080"/>
                </a:solidFill>
                <a:latin typeface="標楷體" pitchFamily="65" charset="-120"/>
                <a:ea typeface="標楷體" pitchFamily="65" charset="-120"/>
                <a:cs typeface="Times New Roman" pitchFamily="18" charset="0"/>
              </a:rPr>
              <a:t>155</a:t>
            </a:r>
            <a:r>
              <a:rPr kumimoji="1" lang="zh-TW" altLang="en-US" sz="2200" b="1" dirty="0" smtClean="0">
                <a:solidFill>
                  <a:srgbClr val="800080"/>
                </a:solidFill>
                <a:latin typeface="標楷體" pitchFamily="65" charset="-120"/>
                <a:ea typeface="標楷體" pitchFamily="65" charset="-120"/>
                <a:cs typeface="Times New Roman" pitchFamily="18" charset="0"/>
              </a:rPr>
              <a:t>坪</a:t>
            </a:r>
            <a:r>
              <a:rPr kumimoji="1" lang="en-US" altLang="zh-TW" sz="2200" b="1" dirty="0">
                <a:solidFill>
                  <a:srgbClr val="800080"/>
                </a:solidFill>
                <a:latin typeface="標楷體" pitchFamily="65" charset="-120"/>
                <a:ea typeface="標楷體" pitchFamily="65" charset="-120"/>
                <a:cs typeface="Times New Roman" pitchFamily="18" charset="0"/>
              </a:rPr>
              <a:t>)</a:t>
            </a:r>
            <a:endParaRPr kumimoji="1" lang="en-US" altLang="zh-TW" sz="2200" b="1" dirty="0">
              <a:solidFill>
                <a:srgbClr val="800080"/>
              </a:solidFill>
              <a:latin typeface="標楷體" panose="03000509000000000000" pitchFamily="65" charset="-120"/>
              <a:ea typeface="標楷體" panose="03000509000000000000" pitchFamily="65" charset="-120"/>
              <a:cs typeface="新細明體" pitchFamily="18" charset="-120"/>
            </a:endParaRPr>
          </a:p>
        </p:txBody>
      </p:sp>
      <p:sp>
        <p:nvSpPr>
          <p:cNvPr id="6" name="矩形 5"/>
          <p:cNvSpPr/>
          <p:nvPr/>
        </p:nvSpPr>
        <p:spPr>
          <a:xfrm>
            <a:off x="611560" y="5373216"/>
            <a:ext cx="7776864" cy="707886"/>
          </a:xfrm>
          <a:prstGeom prst="rect">
            <a:avLst/>
          </a:prstGeom>
        </p:spPr>
        <p:txBody>
          <a:bodyPr wrap="square">
            <a:spAutoFit/>
          </a:bodyPr>
          <a:lstStyle/>
          <a:p>
            <a:r>
              <a:rPr lang="zh-TW" altLang="zh-TW" sz="2000" b="1" dirty="0">
                <a:solidFill>
                  <a:srgbClr val="000066"/>
                </a:solidFill>
              </a:rPr>
              <a:t>※備註：以上案例均假設標準單價無任何加減項，新屋無折舊，且房屋現值</a:t>
            </a:r>
            <a:r>
              <a:rPr lang="zh-TW" altLang="zh-TW" sz="2000" b="1" dirty="0" smtClean="0">
                <a:solidFill>
                  <a:srgbClr val="000066"/>
                </a:solidFill>
              </a:rPr>
              <a:t>全部</a:t>
            </a:r>
            <a:r>
              <a:rPr lang="zh-TW" altLang="zh-TW" sz="2000" b="1" dirty="0">
                <a:solidFill>
                  <a:srgbClr val="000066"/>
                </a:solidFill>
              </a:rPr>
              <a:t>為應稅現值，自住用房屋稅率</a:t>
            </a:r>
            <a:r>
              <a:rPr lang="en-US" altLang="zh-TW" sz="2000" b="1" dirty="0">
                <a:solidFill>
                  <a:srgbClr val="000066"/>
                </a:solidFill>
              </a:rPr>
              <a:t>1.2%</a:t>
            </a:r>
            <a:r>
              <a:rPr lang="zh-TW" altLang="zh-TW" sz="2000" b="1" dirty="0">
                <a:solidFill>
                  <a:srgbClr val="000066"/>
                </a:solidFill>
              </a:rPr>
              <a:t>，買賣契稅稅率</a:t>
            </a:r>
            <a:r>
              <a:rPr lang="en-US" altLang="zh-TW" sz="2000" b="1" dirty="0">
                <a:solidFill>
                  <a:srgbClr val="000066"/>
                </a:solidFill>
              </a:rPr>
              <a:t>6%</a:t>
            </a:r>
            <a:r>
              <a:rPr lang="zh-TW" altLang="zh-TW" sz="2000" b="1" dirty="0">
                <a:solidFill>
                  <a:srgbClr val="000066"/>
                </a:solidFill>
              </a:rPr>
              <a:t>。</a:t>
            </a:r>
            <a:endParaRPr lang="zh-TW" altLang="en-US" sz="2000" b="1" dirty="0">
              <a:solidFill>
                <a:srgbClr val="000066"/>
              </a:solidFill>
            </a:endParaRPr>
          </a:p>
        </p:txBody>
      </p:sp>
      <p:sp>
        <p:nvSpPr>
          <p:cNvPr id="7"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P23</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956187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956376" y="260648"/>
            <a:ext cx="763351" cy="369332"/>
          </a:xfrm>
          <a:prstGeom prst="rect">
            <a:avLst/>
          </a:prstGeom>
          <a:ln w="12700">
            <a:solidFill>
              <a:srgbClr val="000099"/>
            </a:solidFill>
          </a:ln>
        </p:spPr>
        <p:txBody>
          <a:bodyPr wrap="none">
            <a:spAutoFit/>
          </a:bodyPr>
          <a:lstStyle/>
          <a:p>
            <a:r>
              <a:rPr lang="zh-TW" altLang="zh-TW" b="1" dirty="0" smtClean="0">
                <a:solidFill>
                  <a:srgbClr val="FF0000"/>
                </a:solidFill>
              </a:rPr>
              <a:t>附表</a:t>
            </a:r>
            <a:r>
              <a:rPr lang="en-US" altLang="zh-TW" b="1" dirty="0">
                <a:solidFill>
                  <a:srgbClr val="FF0000"/>
                </a:solidFill>
              </a:rPr>
              <a:t>3</a:t>
            </a:r>
            <a:endParaRPr lang="zh-TW" altLang="zh-TW" b="1" dirty="0">
              <a:solidFill>
                <a:srgbClr val="FF0000"/>
              </a:solidFill>
            </a:endParaRPr>
          </a:p>
        </p:txBody>
      </p:sp>
      <p:sp>
        <p:nvSpPr>
          <p:cNvPr id="3" name="矩形 2"/>
          <p:cNvSpPr/>
          <p:nvPr/>
        </p:nvSpPr>
        <p:spPr>
          <a:xfrm>
            <a:off x="1619672" y="445314"/>
            <a:ext cx="5262979" cy="430887"/>
          </a:xfrm>
          <a:prstGeom prst="rect">
            <a:avLst/>
          </a:prstGeom>
        </p:spPr>
        <p:txBody>
          <a:bodyPr wrap="none">
            <a:spAutoFit/>
          </a:bodyPr>
          <a:lstStyle/>
          <a:p>
            <a:r>
              <a:rPr lang="zh-TW" altLang="zh-TW" sz="2200" b="1" dirty="0">
                <a:solidFill>
                  <a:srgbClr val="FF0000"/>
                </a:solidFill>
                <a:latin typeface="標楷體" panose="03000509000000000000" pitchFamily="65" charset="-120"/>
                <a:ea typeface="標楷體" panose="03000509000000000000" pitchFamily="65" charset="-120"/>
              </a:rPr>
              <a:t>臺北市房屋適用新標準單價稅額影響評估</a:t>
            </a:r>
          </a:p>
        </p:txBody>
      </p:sp>
      <p:sp>
        <p:nvSpPr>
          <p:cNvPr id="4" name="矩形 3"/>
          <p:cNvSpPr/>
          <p:nvPr/>
        </p:nvSpPr>
        <p:spPr>
          <a:xfrm>
            <a:off x="395536" y="1186873"/>
            <a:ext cx="8036159" cy="1107996"/>
          </a:xfrm>
          <a:prstGeom prst="rect">
            <a:avLst/>
          </a:prstGeom>
        </p:spPr>
        <p:txBody>
          <a:bodyPr wrap="square">
            <a:spAutoFit/>
          </a:bodyPr>
          <a:lstStyle/>
          <a:p>
            <a:r>
              <a:rPr lang="zh-TW" altLang="zh-TW" sz="2200" b="1" dirty="0">
                <a:solidFill>
                  <a:srgbClr val="FF0000"/>
                </a:solidFill>
                <a:latin typeface="標楷體" panose="03000509000000000000" pitchFamily="65" charset="-120"/>
                <a:ea typeface="標楷體" panose="03000509000000000000" pitchFamily="65" charset="-120"/>
              </a:rPr>
              <a:t>二、一般住宅</a:t>
            </a:r>
          </a:p>
          <a:p>
            <a:r>
              <a:rPr lang="zh-TW" altLang="zh-TW" sz="2200" b="1" dirty="0">
                <a:solidFill>
                  <a:srgbClr val="CC00FF"/>
                </a:solidFill>
                <a:latin typeface="標楷體" panose="03000509000000000000" pitchFamily="65" charset="-120"/>
                <a:ea typeface="標楷體" panose="03000509000000000000" pitchFamily="65" charset="-120"/>
              </a:rPr>
              <a:t>案例一：</a:t>
            </a:r>
            <a:r>
              <a:rPr lang="en-US" altLang="zh-TW" sz="2200" b="1" dirty="0" smtClean="0">
                <a:solidFill>
                  <a:srgbClr val="CC00FF"/>
                </a:solidFill>
                <a:latin typeface="標楷體" panose="03000509000000000000" pitchFamily="65" charset="-120"/>
                <a:ea typeface="標楷體" panose="03000509000000000000" pitchFamily="65" charset="-120"/>
              </a:rPr>
              <a:t>21</a:t>
            </a:r>
            <a:r>
              <a:rPr lang="zh-TW" altLang="zh-TW" sz="2200" b="1" dirty="0" smtClean="0">
                <a:solidFill>
                  <a:srgbClr val="CC00FF"/>
                </a:solidFill>
                <a:latin typeface="標楷體" panose="03000509000000000000" pitchFamily="65" charset="-120"/>
                <a:ea typeface="標楷體" panose="03000509000000000000" pitchFamily="65" charset="-120"/>
              </a:rPr>
              <a:t>層</a:t>
            </a:r>
            <a:r>
              <a:rPr lang="zh-TW" altLang="zh-TW" sz="2200" b="1" dirty="0">
                <a:solidFill>
                  <a:srgbClr val="CC00FF"/>
                </a:solidFill>
                <a:latin typeface="標楷體" panose="03000509000000000000" pitchFamily="65" charset="-120"/>
                <a:ea typeface="標楷體" panose="03000509000000000000" pitchFamily="65" charset="-120"/>
              </a:rPr>
              <a:t>鋼筋混凝土造，路段率</a:t>
            </a:r>
            <a:r>
              <a:rPr lang="en-US" altLang="zh-TW" sz="2200" b="1" dirty="0">
                <a:solidFill>
                  <a:srgbClr val="CC00FF"/>
                </a:solidFill>
                <a:latin typeface="標楷體" panose="03000509000000000000" pitchFamily="65" charset="-120"/>
                <a:ea typeface="標楷體" panose="03000509000000000000" pitchFamily="65" charset="-120"/>
              </a:rPr>
              <a:t>140%</a:t>
            </a:r>
            <a:r>
              <a:rPr lang="zh-TW" altLang="zh-TW" sz="2200" b="1" dirty="0">
                <a:solidFill>
                  <a:srgbClr val="CC00FF"/>
                </a:solidFill>
                <a:latin typeface="標楷體" panose="03000509000000000000" pitchFamily="65" charset="-120"/>
                <a:ea typeface="標楷體" panose="03000509000000000000" pitchFamily="65" charset="-120"/>
              </a:rPr>
              <a:t>，面積</a:t>
            </a:r>
            <a:r>
              <a:rPr lang="en-US" altLang="zh-TW" sz="2200" b="1" dirty="0" smtClean="0">
                <a:solidFill>
                  <a:srgbClr val="CC00FF"/>
                </a:solidFill>
                <a:latin typeface="標楷體" panose="03000509000000000000" pitchFamily="65" charset="-120"/>
                <a:ea typeface="標楷體" panose="03000509000000000000" pitchFamily="65" charset="-120"/>
              </a:rPr>
              <a:t>333</a:t>
            </a:r>
            <a:r>
              <a:rPr lang="zh-TW" altLang="zh-TW" sz="2200" b="1" dirty="0" smtClean="0">
                <a:solidFill>
                  <a:srgbClr val="CC00FF"/>
                </a:solidFill>
                <a:latin typeface="標楷體" panose="03000509000000000000" pitchFamily="65" charset="-120"/>
                <a:ea typeface="標楷體" panose="03000509000000000000" pitchFamily="65" charset="-120"/>
              </a:rPr>
              <a:t>㎡</a:t>
            </a:r>
            <a:r>
              <a:rPr lang="en-US" altLang="zh-TW" sz="2200" b="1" dirty="0" smtClean="0">
                <a:solidFill>
                  <a:srgbClr val="CC00FF"/>
                </a:solidFill>
                <a:latin typeface="標楷體" panose="03000509000000000000" pitchFamily="65" charset="-120"/>
                <a:ea typeface="標楷體" panose="03000509000000000000" pitchFamily="65" charset="-120"/>
              </a:rPr>
              <a:t>(</a:t>
            </a:r>
            <a:r>
              <a:rPr lang="zh-TW" altLang="zh-TW" sz="2200" b="1" dirty="0">
                <a:solidFill>
                  <a:srgbClr val="CC00FF"/>
                </a:solidFill>
                <a:latin typeface="標楷體" panose="03000509000000000000" pitchFamily="65" charset="-120"/>
                <a:ea typeface="標楷體" panose="03000509000000000000" pitchFamily="65" charset="-120"/>
              </a:rPr>
              <a:t>約</a:t>
            </a:r>
            <a:r>
              <a:rPr lang="en-US" altLang="zh-TW" sz="2200" b="1" dirty="0" smtClean="0">
                <a:solidFill>
                  <a:srgbClr val="CC00FF"/>
                </a:solidFill>
                <a:latin typeface="標楷體" panose="03000509000000000000" pitchFamily="65" charset="-120"/>
                <a:ea typeface="標楷體" panose="03000509000000000000" pitchFamily="65" charset="-120"/>
              </a:rPr>
              <a:t>100.73</a:t>
            </a:r>
            <a:r>
              <a:rPr lang="zh-TW" altLang="zh-TW" sz="2200" b="1" dirty="0" smtClean="0">
                <a:solidFill>
                  <a:srgbClr val="CC00FF"/>
                </a:solidFill>
                <a:latin typeface="標楷體" panose="03000509000000000000" pitchFamily="65" charset="-120"/>
                <a:ea typeface="標楷體" panose="03000509000000000000" pitchFamily="65" charset="-120"/>
              </a:rPr>
              <a:t>坪</a:t>
            </a:r>
            <a:r>
              <a:rPr lang="en-US" altLang="zh-TW" sz="2200" b="1" dirty="0">
                <a:solidFill>
                  <a:srgbClr val="CC00FF"/>
                </a:solidFill>
                <a:latin typeface="標楷體" panose="03000509000000000000" pitchFamily="65" charset="-120"/>
                <a:ea typeface="標楷體" panose="03000509000000000000" pitchFamily="65" charset="-120"/>
              </a:rPr>
              <a:t>)</a:t>
            </a:r>
            <a:endParaRPr lang="zh-TW" altLang="en-US" sz="2200" b="1" dirty="0">
              <a:solidFill>
                <a:srgbClr val="CC00FF"/>
              </a:solidFill>
              <a:latin typeface="標楷體" panose="03000509000000000000" pitchFamily="65" charset="-120"/>
              <a:ea typeface="標楷體" panose="03000509000000000000"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2602567975"/>
              </p:ext>
            </p:extLst>
          </p:nvPr>
        </p:nvGraphicFramePr>
        <p:xfrm>
          <a:off x="539552" y="2492896"/>
          <a:ext cx="7798498" cy="1341120"/>
        </p:xfrm>
        <a:graphic>
          <a:graphicData uri="http://schemas.openxmlformats.org/drawingml/2006/table">
            <a:tbl>
              <a:tblPr firstRow="1" firstCol="1" bandRow="1">
                <a:tableStyleId>{5C22544A-7EE6-4342-B048-85BDC9FD1C3A}</a:tableStyleId>
              </a:tblPr>
              <a:tblGrid>
                <a:gridCol w="1299155"/>
                <a:gridCol w="1149117"/>
                <a:gridCol w="1450085"/>
                <a:gridCol w="1300047"/>
                <a:gridCol w="1300047"/>
                <a:gridCol w="1300047"/>
              </a:tblGrid>
              <a:tr h="0">
                <a:tc gridSpan="2">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單價</a:t>
                      </a:r>
                      <a:r>
                        <a:rPr lang="en-US" sz="2200" b="1" kern="100">
                          <a:solidFill>
                            <a:srgbClr val="CC0000"/>
                          </a:solidFill>
                          <a:effectLst/>
                          <a:latin typeface="標楷體" panose="03000509000000000000" pitchFamily="65" charset="-120"/>
                          <a:ea typeface="標楷體" panose="03000509000000000000" pitchFamily="65" charset="-120"/>
                        </a:rPr>
                        <a:t>/</a:t>
                      </a:r>
                      <a:r>
                        <a:rPr lang="zh-TW" sz="2200" b="1" kern="100">
                          <a:solidFill>
                            <a:srgbClr val="CC0000"/>
                          </a:solidFill>
                          <a:effectLst/>
                          <a:latin typeface="標楷體" panose="03000509000000000000" pitchFamily="65" charset="-120"/>
                          <a:ea typeface="標楷體" panose="03000509000000000000" pitchFamily="65" charset="-120"/>
                        </a:rPr>
                        <a:t>元</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房屋現值</a:t>
                      </a:r>
                      <a:r>
                        <a:rPr lang="en-US" sz="2200" b="1" kern="100">
                          <a:solidFill>
                            <a:srgbClr val="CC0000"/>
                          </a:solidFill>
                          <a:effectLst/>
                          <a:latin typeface="標楷體" panose="03000509000000000000" pitchFamily="65" charset="-120"/>
                          <a:ea typeface="標楷體" panose="03000509000000000000" pitchFamily="65" charset="-120"/>
                        </a:rPr>
                        <a:t>/</a:t>
                      </a:r>
                      <a:r>
                        <a:rPr lang="zh-TW" sz="2200" b="1" kern="100">
                          <a:solidFill>
                            <a:srgbClr val="CC0000"/>
                          </a:solidFill>
                          <a:effectLst/>
                          <a:latin typeface="標楷體" panose="03000509000000000000" pitchFamily="65" charset="-120"/>
                          <a:ea typeface="標楷體" panose="03000509000000000000" pitchFamily="65" charset="-120"/>
                        </a:rPr>
                        <a:t>元</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房屋稅稅額</a:t>
                      </a:r>
                      <a:r>
                        <a:rPr lang="en-US" sz="2200" b="1" kern="100">
                          <a:solidFill>
                            <a:srgbClr val="CC0000"/>
                          </a:solidFill>
                          <a:effectLst/>
                          <a:latin typeface="標楷體" panose="03000509000000000000" pitchFamily="65" charset="-120"/>
                          <a:ea typeface="標楷體" panose="03000509000000000000" pitchFamily="65" charset="-120"/>
                        </a:rPr>
                        <a:t>/</a:t>
                      </a:r>
                      <a:r>
                        <a:rPr lang="zh-TW" sz="2200" b="1" kern="100">
                          <a:solidFill>
                            <a:srgbClr val="CC0000"/>
                          </a:solidFill>
                          <a:effectLst/>
                          <a:latin typeface="標楷體" panose="03000509000000000000" pitchFamily="65" charset="-120"/>
                          <a:ea typeface="標楷體" panose="03000509000000000000" pitchFamily="65" charset="-120"/>
                        </a:rPr>
                        <a:t>元</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契稅稅額</a:t>
                      </a:r>
                      <a:r>
                        <a:rPr lang="en-US" sz="2200" b="1" kern="100">
                          <a:solidFill>
                            <a:srgbClr val="CC0000"/>
                          </a:solidFill>
                          <a:effectLst/>
                          <a:latin typeface="標楷體" panose="03000509000000000000" pitchFamily="65" charset="-120"/>
                          <a:ea typeface="標楷體" panose="03000509000000000000" pitchFamily="65" charset="-120"/>
                        </a:rPr>
                        <a:t>/</a:t>
                      </a:r>
                      <a:r>
                        <a:rPr lang="zh-TW" sz="2200" b="1" kern="100">
                          <a:solidFill>
                            <a:srgbClr val="CC0000"/>
                          </a:solidFill>
                          <a:effectLst/>
                          <a:latin typeface="標楷體" panose="03000509000000000000" pitchFamily="65" charset="-120"/>
                          <a:ea typeface="標楷體" panose="03000509000000000000" pitchFamily="65" charset="-120"/>
                        </a:rPr>
                        <a:t>元</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增幅</a:t>
                      </a:r>
                      <a:r>
                        <a:rPr lang="en-US" sz="2200" b="1" kern="100">
                          <a:solidFill>
                            <a:srgbClr val="CC0000"/>
                          </a:solidFill>
                          <a:effectLst/>
                          <a:latin typeface="標楷體" panose="03000509000000000000" pitchFamily="65" charset="-120"/>
                          <a:ea typeface="標楷體" panose="03000509000000000000" pitchFamily="65" charset="-120"/>
                        </a:rPr>
                        <a:t>/</a:t>
                      </a:r>
                      <a:r>
                        <a:rPr lang="zh-TW" sz="2200" b="1" kern="100">
                          <a:solidFill>
                            <a:srgbClr val="CC0000"/>
                          </a:solidFill>
                          <a:effectLst/>
                          <a:latin typeface="標楷體" panose="03000509000000000000" pitchFamily="65" charset="-120"/>
                          <a:ea typeface="標楷體" panose="03000509000000000000" pitchFamily="65" charset="-120"/>
                        </a:rPr>
                        <a:t>倍</a:t>
                      </a:r>
                    </a:p>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 </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新單價</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16,200</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7,552,400</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90,629</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453,144</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1.20</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CC0000"/>
                          </a:solidFill>
                          <a:effectLst/>
                          <a:latin typeface="標楷體" panose="03000509000000000000" pitchFamily="65" charset="-120"/>
                          <a:ea typeface="標楷體" panose="03000509000000000000" pitchFamily="65" charset="-120"/>
                        </a:rPr>
                        <a:t>舊單價</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7,360</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3,431,200</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CC0000"/>
                          </a:solidFill>
                          <a:effectLst/>
                          <a:latin typeface="標楷體" panose="03000509000000000000" pitchFamily="65" charset="-120"/>
                          <a:ea typeface="標楷體" panose="03000509000000000000" pitchFamily="65" charset="-120"/>
                        </a:rPr>
                        <a:t>41,174</a:t>
                      </a:r>
                      <a:endParaRPr lang="zh-TW" sz="2200" b="1" kern="10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CC0000"/>
                          </a:solidFill>
                          <a:effectLst/>
                          <a:latin typeface="標楷體" panose="03000509000000000000" pitchFamily="65" charset="-120"/>
                          <a:ea typeface="標楷體" panose="03000509000000000000" pitchFamily="65" charset="-120"/>
                        </a:rPr>
                        <a:t>205,872</a:t>
                      </a:r>
                      <a:endParaRPr lang="zh-TW" sz="2200" b="1" kern="100" dirty="0">
                        <a:solidFill>
                          <a:srgbClr val="CC00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r>
            </a:tbl>
          </a:graphicData>
        </a:graphic>
      </p:graphicFrame>
      <p:sp>
        <p:nvSpPr>
          <p:cNvPr id="6" name="矩形 5"/>
          <p:cNvSpPr/>
          <p:nvPr/>
        </p:nvSpPr>
        <p:spPr>
          <a:xfrm>
            <a:off x="503918" y="4077071"/>
            <a:ext cx="7920881" cy="769441"/>
          </a:xfrm>
          <a:prstGeom prst="rect">
            <a:avLst/>
          </a:prstGeom>
        </p:spPr>
        <p:txBody>
          <a:bodyPr wrap="square">
            <a:spAutoFit/>
          </a:bodyPr>
          <a:lstStyle/>
          <a:p>
            <a:r>
              <a:rPr lang="zh-TW" altLang="zh-TW" sz="2200" b="1" dirty="0">
                <a:solidFill>
                  <a:srgbClr val="000099"/>
                </a:solidFill>
                <a:latin typeface="標楷體" panose="03000509000000000000" pitchFamily="65" charset="-120"/>
                <a:ea typeface="標楷體" panose="03000509000000000000" pitchFamily="65" charset="-120"/>
              </a:rPr>
              <a:t>案例二：</a:t>
            </a:r>
            <a:r>
              <a:rPr lang="en-US" altLang="zh-TW" sz="2200" b="1" dirty="0" smtClean="0">
                <a:solidFill>
                  <a:srgbClr val="000099"/>
                </a:solidFill>
                <a:latin typeface="標楷體" panose="03000509000000000000" pitchFamily="65" charset="-120"/>
                <a:ea typeface="標楷體" panose="03000509000000000000" pitchFamily="65" charset="-120"/>
              </a:rPr>
              <a:t>13</a:t>
            </a:r>
            <a:r>
              <a:rPr lang="zh-TW" altLang="zh-TW" sz="2200" b="1" dirty="0" smtClean="0">
                <a:solidFill>
                  <a:srgbClr val="000099"/>
                </a:solidFill>
                <a:latin typeface="標楷體" panose="03000509000000000000" pitchFamily="65" charset="-120"/>
                <a:ea typeface="標楷體" panose="03000509000000000000" pitchFamily="65" charset="-120"/>
              </a:rPr>
              <a:t>層</a:t>
            </a:r>
            <a:r>
              <a:rPr lang="zh-TW" altLang="zh-TW" sz="2200" b="1" dirty="0">
                <a:solidFill>
                  <a:srgbClr val="000099"/>
                </a:solidFill>
                <a:latin typeface="標楷體" panose="03000509000000000000" pitchFamily="65" charset="-120"/>
                <a:ea typeface="標楷體" panose="03000509000000000000" pitchFamily="65" charset="-120"/>
              </a:rPr>
              <a:t>鋼筋混凝土造，路段率</a:t>
            </a:r>
            <a:r>
              <a:rPr lang="en-US" altLang="zh-TW" sz="2200" b="1" dirty="0">
                <a:solidFill>
                  <a:srgbClr val="000099"/>
                </a:solidFill>
                <a:latin typeface="標楷體" panose="03000509000000000000" pitchFamily="65" charset="-120"/>
                <a:ea typeface="標楷體" panose="03000509000000000000" pitchFamily="65" charset="-120"/>
              </a:rPr>
              <a:t>140%</a:t>
            </a:r>
            <a:r>
              <a:rPr lang="zh-TW" altLang="zh-TW" sz="2200" b="1" dirty="0">
                <a:solidFill>
                  <a:srgbClr val="000099"/>
                </a:solidFill>
                <a:latin typeface="標楷體" panose="03000509000000000000" pitchFamily="65" charset="-120"/>
                <a:ea typeface="標楷體" panose="03000509000000000000" pitchFamily="65" charset="-120"/>
              </a:rPr>
              <a:t>，面積</a:t>
            </a:r>
            <a:r>
              <a:rPr lang="en-US" altLang="zh-TW" sz="2200" b="1" dirty="0" smtClean="0">
                <a:solidFill>
                  <a:srgbClr val="000099"/>
                </a:solidFill>
                <a:latin typeface="標楷體" panose="03000509000000000000" pitchFamily="65" charset="-120"/>
                <a:ea typeface="標楷體" panose="03000509000000000000" pitchFamily="65" charset="-120"/>
              </a:rPr>
              <a:t>142</a:t>
            </a:r>
            <a:r>
              <a:rPr lang="zh-TW" altLang="zh-TW" sz="2200" b="1" dirty="0" smtClean="0">
                <a:solidFill>
                  <a:srgbClr val="000099"/>
                </a:solidFill>
                <a:latin typeface="標楷體" panose="03000509000000000000" pitchFamily="65" charset="-120"/>
                <a:ea typeface="標楷體" panose="03000509000000000000" pitchFamily="65" charset="-120"/>
              </a:rPr>
              <a:t>㎡</a:t>
            </a:r>
            <a:r>
              <a:rPr lang="en-US" altLang="zh-TW" sz="2200" b="1" dirty="0" smtClean="0">
                <a:solidFill>
                  <a:srgbClr val="000099"/>
                </a:solidFill>
                <a:latin typeface="標楷體" panose="03000509000000000000" pitchFamily="65" charset="-120"/>
                <a:ea typeface="標楷體" panose="03000509000000000000" pitchFamily="65" charset="-120"/>
              </a:rPr>
              <a:t>(</a:t>
            </a:r>
            <a:r>
              <a:rPr lang="zh-TW" altLang="zh-TW" sz="2200" b="1" dirty="0">
                <a:solidFill>
                  <a:srgbClr val="000099"/>
                </a:solidFill>
                <a:latin typeface="標楷體" panose="03000509000000000000" pitchFamily="65" charset="-120"/>
                <a:ea typeface="標楷體" panose="03000509000000000000" pitchFamily="65" charset="-120"/>
              </a:rPr>
              <a:t>約</a:t>
            </a:r>
            <a:r>
              <a:rPr lang="en-US" altLang="zh-TW" sz="2200" b="1" dirty="0" smtClean="0">
                <a:solidFill>
                  <a:srgbClr val="000099"/>
                </a:solidFill>
                <a:latin typeface="標楷體" panose="03000509000000000000" pitchFamily="65" charset="-120"/>
                <a:ea typeface="標楷體" panose="03000509000000000000" pitchFamily="65" charset="-120"/>
              </a:rPr>
              <a:t>42.96</a:t>
            </a:r>
            <a:r>
              <a:rPr lang="zh-TW" altLang="zh-TW" sz="2200" b="1" dirty="0" smtClean="0">
                <a:solidFill>
                  <a:srgbClr val="000099"/>
                </a:solidFill>
                <a:latin typeface="標楷體" panose="03000509000000000000" pitchFamily="65" charset="-120"/>
                <a:ea typeface="標楷體" panose="03000509000000000000" pitchFamily="65" charset="-120"/>
              </a:rPr>
              <a:t>坪</a:t>
            </a:r>
            <a:r>
              <a:rPr lang="en-US" altLang="zh-TW" sz="2200" b="1" dirty="0">
                <a:solidFill>
                  <a:srgbClr val="000099"/>
                </a:solidFill>
                <a:latin typeface="標楷體" panose="03000509000000000000" pitchFamily="65" charset="-120"/>
                <a:ea typeface="標楷體" panose="03000509000000000000" pitchFamily="65" charset="-120"/>
              </a:rPr>
              <a:t>)</a:t>
            </a:r>
            <a:endParaRPr lang="zh-TW" altLang="zh-TW" sz="2200" b="1" dirty="0">
              <a:solidFill>
                <a:srgbClr val="000099"/>
              </a:solidFill>
              <a:latin typeface="標楷體" panose="03000509000000000000" pitchFamily="65" charset="-120"/>
              <a:ea typeface="標楷體" panose="03000509000000000000" pitchFamily="65" charset="-120"/>
            </a:endParaRPr>
          </a:p>
        </p:txBody>
      </p:sp>
      <p:graphicFrame>
        <p:nvGraphicFramePr>
          <p:cNvPr id="7" name="表格 6"/>
          <p:cNvGraphicFramePr>
            <a:graphicFrameLocks noGrp="1"/>
          </p:cNvGraphicFramePr>
          <p:nvPr>
            <p:extLst>
              <p:ext uri="{D42A27DB-BD31-4B8C-83A1-F6EECF244321}">
                <p14:modId xmlns:p14="http://schemas.microsoft.com/office/powerpoint/2010/main" val="157495776"/>
              </p:ext>
            </p:extLst>
          </p:nvPr>
        </p:nvGraphicFramePr>
        <p:xfrm>
          <a:off x="611558" y="5085184"/>
          <a:ext cx="7726492" cy="1341120"/>
        </p:xfrm>
        <a:graphic>
          <a:graphicData uri="http://schemas.openxmlformats.org/drawingml/2006/table">
            <a:tbl>
              <a:tblPr firstRow="1" firstCol="1" bandRow="1">
                <a:tableStyleId>{5C22544A-7EE6-4342-B048-85BDC9FD1C3A}</a:tableStyleId>
              </a:tblPr>
              <a:tblGrid>
                <a:gridCol w="1287160"/>
                <a:gridCol w="1089106"/>
                <a:gridCol w="1486097"/>
                <a:gridCol w="1288043"/>
                <a:gridCol w="1288043"/>
                <a:gridCol w="1288043"/>
              </a:tblGrid>
              <a:tr h="0">
                <a:tc gridSpan="2">
                  <a:txBody>
                    <a:bodyPr/>
                    <a:lstStyle/>
                    <a:p>
                      <a:pPr>
                        <a:spcAft>
                          <a:spcPts val="0"/>
                        </a:spcAft>
                      </a:pPr>
                      <a:r>
                        <a:rPr lang="zh-TW" sz="2200" b="1" kern="100">
                          <a:solidFill>
                            <a:srgbClr val="333300"/>
                          </a:solidFill>
                          <a:effectLst/>
                          <a:latin typeface="標楷體" panose="03000509000000000000" pitchFamily="65" charset="-120"/>
                          <a:ea typeface="標楷體" panose="03000509000000000000" pitchFamily="65" charset="-120"/>
                        </a:rPr>
                        <a:t>單價</a:t>
                      </a:r>
                      <a:r>
                        <a:rPr lang="en-US" sz="2200" b="1" kern="100">
                          <a:solidFill>
                            <a:srgbClr val="333300"/>
                          </a:solidFill>
                          <a:effectLst/>
                          <a:latin typeface="標楷體" panose="03000509000000000000" pitchFamily="65" charset="-120"/>
                          <a:ea typeface="標楷體" panose="03000509000000000000" pitchFamily="65" charset="-120"/>
                        </a:rPr>
                        <a:t>/</a:t>
                      </a:r>
                      <a:r>
                        <a:rPr lang="zh-TW" sz="2200" b="1" kern="100">
                          <a:solidFill>
                            <a:srgbClr val="333300"/>
                          </a:solidFill>
                          <a:effectLst/>
                          <a:latin typeface="標楷體" panose="03000509000000000000" pitchFamily="65" charset="-120"/>
                          <a:ea typeface="標楷體" panose="03000509000000000000" pitchFamily="65" charset="-120"/>
                        </a:rPr>
                        <a:t>元</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200" b="1" kern="100">
                          <a:solidFill>
                            <a:srgbClr val="333300"/>
                          </a:solidFill>
                          <a:effectLst/>
                          <a:latin typeface="標楷體" panose="03000509000000000000" pitchFamily="65" charset="-120"/>
                          <a:ea typeface="標楷體" panose="03000509000000000000" pitchFamily="65" charset="-120"/>
                        </a:rPr>
                        <a:t>房屋現值</a:t>
                      </a:r>
                      <a:r>
                        <a:rPr lang="en-US" sz="2200" b="1" kern="100">
                          <a:solidFill>
                            <a:srgbClr val="333300"/>
                          </a:solidFill>
                          <a:effectLst/>
                          <a:latin typeface="標楷體" panose="03000509000000000000" pitchFamily="65" charset="-120"/>
                          <a:ea typeface="標楷體" panose="03000509000000000000" pitchFamily="65" charset="-120"/>
                        </a:rPr>
                        <a:t>/</a:t>
                      </a:r>
                      <a:r>
                        <a:rPr lang="zh-TW" sz="2200" b="1" kern="100">
                          <a:solidFill>
                            <a:srgbClr val="333300"/>
                          </a:solidFill>
                          <a:effectLst/>
                          <a:latin typeface="標楷體" panose="03000509000000000000" pitchFamily="65" charset="-120"/>
                          <a:ea typeface="標楷體" panose="03000509000000000000" pitchFamily="65" charset="-120"/>
                        </a:rPr>
                        <a:t>元</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333300"/>
                          </a:solidFill>
                          <a:effectLst/>
                          <a:latin typeface="標楷體" panose="03000509000000000000" pitchFamily="65" charset="-120"/>
                          <a:ea typeface="標楷體" panose="03000509000000000000" pitchFamily="65" charset="-120"/>
                        </a:rPr>
                        <a:t>房屋稅稅額</a:t>
                      </a:r>
                      <a:r>
                        <a:rPr lang="en-US" sz="2200" b="1" kern="100">
                          <a:solidFill>
                            <a:srgbClr val="333300"/>
                          </a:solidFill>
                          <a:effectLst/>
                          <a:latin typeface="標楷體" panose="03000509000000000000" pitchFamily="65" charset="-120"/>
                          <a:ea typeface="標楷體" panose="03000509000000000000" pitchFamily="65" charset="-120"/>
                        </a:rPr>
                        <a:t>/</a:t>
                      </a:r>
                      <a:r>
                        <a:rPr lang="zh-TW" sz="2200" b="1" kern="100">
                          <a:solidFill>
                            <a:srgbClr val="333300"/>
                          </a:solidFill>
                          <a:effectLst/>
                          <a:latin typeface="標楷體" panose="03000509000000000000" pitchFamily="65" charset="-120"/>
                          <a:ea typeface="標楷體" panose="03000509000000000000" pitchFamily="65" charset="-120"/>
                        </a:rPr>
                        <a:t>元</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333300"/>
                          </a:solidFill>
                          <a:effectLst/>
                          <a:latin typeface="標楷體" panose="03000509000000000000" pitchFamily="65" charset="-120"/>
                          <a:ea typeface="標楷體" panose="03000509000000000000" pitchFamily="65" charset="-120"/>
                        </a:rPr>
                        <a:t>契稅稅額</a:t>
                      </a:r>
                      <a:r>
                        <a:rPr lang="en-US" sz="2200" b="1" kern="100">
                          <a:solidFill>
                            <a:srgbClr val="333300"/>
                          </a:solidFill>
                          <a:effectLst/>
                          <a:latin typeface="標楷體" panose="03000509000000000000" pitchFamily="65" charset="-120"/>
                          <a:ea typeface="標楷體" panose="03000509000000000000" pitchFamily="65" charset="-120"/>
                        </a:rPr>
                        <a:t>/</a:t>
                      </a:r>
                      <a:r>
                        <a:rPr lang="zh-TW" sz="2200" b="1" kern="100">
                          <a:solidFill>
                            <a:srgbClr val="333300"/>
                          </a:solidFill>
                          <a:effectLst/>
                          <a:latin typeface="標楷體" panose="03000509000000000000" pitchFamily="65" charset="-120"/>
                          <a:ea typeface="標楷體" panose="03000509000000000000" pitchFamily="65" charset="-120"/>
                        </a:rPr>
                        <a:t>元</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333300"/>
                          </a:solidFill>
                          <a:effectLst/>
                          <a:latin typeface="標楷體" panose="03000509000000000000" pitchFamily="65" charset="-120"/>
                          <a:ea typeface="標楷體" panose="03000509000000000000" pitchFamily="65" charset="-120"/>
                        </a:rPr>
                        <a:t>增幅</a:t>
                      </a:r>
                      <a:r>
                        <a:rPr lang="en-US" sz="2200" b="1" kern="100">
                          <a:solidFill>
                            <a:srgbClr val="333300"/>
                          </a:solidFill>
                          <a:effectLst/>
                          <a:latin typeface="標楷體" panose="03000509000000000000" pitchFamily="65" charset="-120"/>
                          <a:ea typeface="標楷體" panose="03000509000000000000" pitchFamily="65" charset="-120"/>
                        </a:rPr>
                        <a:t>/</a:t>
                      </a:r>
                      <a:r>
                        <a:rPr lang="zh-TW" sz="2200" b="1" kern="100">
                          <a:solidFill>
                            <a:srgbClr val="333300"/>
                          </a:solidFill>
                          <a:effectLst/>
                          <a:latin typeface="標楷體" panose="03000509000000000000" pitchFamily="65" charset="-120"/>
                          <a:ea typeface="標楷體" panose="03000509000000000000" pitchFamily="65" charset="-120"/>
                        </a:rPr>
                        <a:t>倍</a:t>
                      </a:r>
                    </a:p>
                    <a:p>
                      <a:pPr>
                        <a:spcAft>
                          <a:spcPts val="0"/>
                        </a:spcAft>
                      </a:pPr>
                      <a:r>
                        <a:rPr lang="en-US" sz="2200" b="1" kern="100">
                          <a:solidFill>
                            <a:srgbClr val="333300"/>
                          </a:solidFill>
                          <a:effectLst/>
                          <a:latin typeface="標楷體" panose="03000509000000000000" pitchFamily="65" charset="-120"/>
                          <a:ea typeface="標楷體" panose="03000509000000000000" pitchFamily="65" charset="-120"/>
                        </a:rPr>
                        <a:t> </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333300"/>
                          </a:solidFill>
                          <a:effectLst/>
                          <a:latin typeface="標楷體" panose="03000509000000000000" pitchFamily="65" charset="-120"/>
                          <a:ea typeface="標楷體" panose="03000509000000000000" pitchFamily="65" charset="-120"/>
                        </a:rPr>
                        <a:t>新單價</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333300"/>
                          </a:solidFill>
                          <a:effectLst/>
                          <a:latin typeface="標楷體" panose="03000509000000000000" pitchFamily="65" charset="-120"/>
                          <a:ea typeface="標楷體" panose="03000509000000000000" pitchFamily="65" charset="-120"/>
                        </a:rPr>
                        <a:t>13,400</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333300"/>
                          </a:solidFill>
                          <a:effectLst/>
                          <a:latin typeface="標楷體" panose="03000509000000000000" pitchFamily="65" charset="-120"/>
                          <a:ea typeface="標楷體" panose="03000509000000000000" pitchFamily="65" charset="-120"/>
                        </a:rPr>
                        <a:t>2,663,900</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333300"/>
                          </a:solidFill>
                          <a:effectLst/>
                          <a:latin typeface="標楷體" panose="03000509000000000000" pitchFamily="65" charset="-120"/>
                          <a:ea typeface="標楷體" panose="03000509000000000000" pitchFamily="65" charset="-120"/>
                        </a:rPr>
                        <a:t>31,967</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333300"/>
                          </a:solidFill>
                          <a:effectLst/>
                          <a:latin typeface="標楷體" panose="03000509000000000000" pitchFamily="65" charset="-120"/>
                          <a:ea typeface="標楷體" panose="03000509000000000000" pitchFamily="65" charset="-120"/>
                        </a:rPr>
                        <a:t>159,834</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en-US" sz="2200" b="1" kern="100">
                          <a:solidFill>
                            <a:srgbClr val="333300"/>
                          </a:solidFill>
                          <a:effectLst/>
                          <a:latin typeface="標楷體" panose="03000509000000000000" pitchFamily="65" charset="-120"/>
                          <a:ea typeface="標楷體" panose="03000509000000000000" pitchFamily="65" charset="-120"/>
                        </a:rPr>
                        <a:t>1.51</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333300"/>
                          </a:solidFill>
                          <a:effectLst/>
                          <a:latin typeface="標楷體" panose="03000509000000000000" pitchFamily="65" charset="-120"/>
                          <a:ea typeface="標楷體" panose="03000509000000000000" pitchFamily="65" charset="-120"/>
                        </a:rPr>
                        <a:t>舊單價</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333300"/>
                          </a:solidFill>
                          <a:effectLst/>
                          <a:latin typeface="標楷體" panose="03000509000000000000" pitchFamily="65" charset="-120"/>
                          <a:ea typeface="標楷體" panose="03000509000000000000" pitchFamily="65" charset="-120"/>
                        </a:rPr>
                        <a:t>5,330</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333300"/>
                          </a:solidFill>
                          <a:effectLst/>
                          <a:latin typeface="標楷體" panose="03000509000000000000" pitchFamily="65" charset="-120"/>
                          <a:ea typeface="標楷體" panose="03000509000000000000" pitchFamily="65" charset="-120"/>
                        </a:rPr>
                        <a:t>1,059,600</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333300"/>
                          </a:solidFill>
                          <a:effectLst/>
                          <a:latin typeface="標楷體" panose="03000509000000000000" pitchFamily="65" charset="-120"/>
                          <a:ea typeface="標楷體" panose="03000509000000000000" pitchFamily="65" charset="-120"/>
                        </a:rPr>
                        <a:t>12,715</a:t>
                      </a:r>
                      <a:endParaRPr lang="zh-TW" sz="2200" b="1" kern="10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333300"/>
                          </a:solidFill>
                          <a:effectLst/>
                          <a:latin typeface="標楷體" panose="03000509000000000000" pitchFamily="65" charset="-120"/>
                          <a:ea typeface="標楷體" panose="03000509000000000000" pitchFamily="65" charset="-120"/>
                        </a:rPr>
                        <a:t>63,576</a:t>
                      </a:r>
                      <a:endParaRPr lang="zh-TW" sz="2200" b="1" kern="100" dirty="0">
                        <a:solidFill>
                          <a:srgbClr val="333300"/>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r>
            </a:tbl>
          </a:graphicData>
        </a:graphic>
      </p:graphicFrame>
      <p:sp>
        <p:nvSpPr>
          <p:cNvPr id="8"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P24</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2009012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522325"/>
            <a:ext cx="7344816" cy="769441"/>
          </a:xfrm>
          <a:prstGeom prst="rect">
            <a:avLst/>
          </a:prstGeom>
        </p:spPr>
        <p:txBody>
          <a:bodyPr wrap="square">
            <a:spAutoFit/>
          </a:bodyPr>
          <a:lstStyle/>
          <a:p>
            <a:r>
              <a:rPr lang="zh-TW" altLang="zh-TW" sz="2200" b="1" dirty="0">
                <a:solidFill>
                  <a:srgbClr val="660066"/>
                </a:solidFill>
                <a:latin typeface="標楷體" panose="03000509000000000000" pitchFamily="65" charset="-120"/>
                <a:ea typeface="標楷體" panose="03000509000000000000" pitchFamily="65" charset="-120"/>
              </a:rPr>
              <a:t>案例三：</a:t>
            </a:r>
            <a:r>
              <a:rPr lang="en-US" altLang="zh-TW" sz="2200" b="1" dirty="0" smtClean="0">
                <a:solidFill>
                  <a:srgbClr val="660066"/>
                </a:solidFill>
                <a:latin typeface="標楷體" panose="03000509000000000000" pitchFamily="65" charset="-120"/>
                <a:ea typeface="標楷體" panose="03000509000000000000" pitchFamily="65" charset="-120"/>
              </a:rPr>
              <a:t>7</a:t>
            </a:r>
            <a:r>
              <a:rPr lang="zh-TW" altLang="zh-TW" sz="2200" b="1" dirty="0" smtClean="0">
                <a:solidFill>
                  <a:srgbClr val="660066"/>
                </a:solidFill>
                <a:latin typeface="標楷體" panose="03000509000000000000" pitchFamily="65" charset="-120"/>
                <a:ea typeface="標楷體" panose="03000509000000000000" pitchFamily="65" charset="-120"/>
              </a:rPr>
              <a:t>層</a:t>
            </a:r>
            <a:r>
              <a:rPr lang="zh-TW" altLang="zh-TW" sz="2200" b="1" dirty="0">
                <a:solidFill>
                  <a:srgbClr val="660066"/>
                </a:solidFill>
                <a:latin typeface="標楷體" panose="03000509000000000000" pitchFamily="65" charset="-120"/>
                <a:ea typeface="標楷體" panose="03000509000000000000" pitchFamily="65" charset="-120"/>
              </a:rPr>
              <a:t>鋼筋混凝土造，路段率</a:t>
            </a:r>
            <a:r>
              <a:rPr lang="en-US" altLang="zh-TW" sz="2200" b="1" dirty="0">
                <a:solidFill>
                  <a:srgbClr val="660066"/>
                </a:solidFill>
                <a:latin typeface="標楷體" panose="03000509000000000000" pitchFamily="65" charset="-120"/>
                <a:ea typeface="標楷體" panose="03000509000000000000" pitchFamily="65" charset="-120"/>
              </a:rPr>
              <a:t>270%</a:t>
            </a:r>
            <a:r>
              <a:rPr lang="zh-TW" altLang="zh-TW" sz="2200" b="1" dirty="0">
                <a:solidFill>
                  <a:srgbClr val="660066"/>
                </a:solidFill>
                <a:latin typeface="標楷體" panose="03000509000000000000" pitchFamily="65" charset="-120"/>
                <a:ea typeface="標楷體" panose="03000509000000000000" pitchFamily="65" charset="-120"/>
              </a:rPr>
              <a:t>，面積</a:t>
            </a:r>
            <a:r>
              <a:rPr lang="en-US" altLang="zh-TW" sz="2200" b="1" dirty="0" smtClean="0">
                <a:solidFill>
                  <a:srgbClr val="660066"/>
                </a:solidFill>
                <a:latin typeface="標楷體" panose="03000509000000000000" pitchFamily="65" charset="-120"/>
                <a:ea typeface="標楷體" panose="03000509000000000000" pitchFamily="65" charset="-120"/>
              </a:rPr>
              <a:t>40</a:t>
            </a:r>
            <a:r>
              <a:rPr lang="zh-TW" altLang="zh-TW" sz="2200" b="1" dirty="0" smtClean="0">
                <a:solidFill>
                  <a:srgbClr val="660066"/>
                </a:solidFill>
                <a:latin typeface="標楷體" panose="03000509000000000000" pitchFamily="65" charset="-120"/>
                <a:ea typeface="標楷體" panose="03000509000000000000" pitchFamily="65" charset="-120"/>
              </a:rPr>
              <a:t>㎡</a:t>
            </a:r>
            <a:r>
              <a:rPr lang="en-US" altLang="zh-TW" sz="2200" b="1" dirty="0" smtClean="0">
                <a:solidFill>
                  <a:srgbClr val="660066"/>
                </a:solidFill>
                <a:latin typeface="標楷體" panose="03000509000000000000" pitchFamily="65" charset="-120"/>
                <a:ea typeface="標楷體" panose="03000509000000000000" pitchFamily="65" charset="-120"/>
              </a:rPr>
              <a:t>(</a:t>
            </a:r>
            <a:r>
              <a:rPr lang="zh-TW" altLang="zh-TW" sz="2200" b="1" dirty="0">
                <a:solidFill>
                  <a:srgbClr val="660066"/>
                </a:solidFill>
                <a:latin typeface="標楷體" panose="03000509000000000000" pitchFamily="65" charset="-120"/>
                <a:ea typeface="標楷體" panose="03000509000000000000" pitchFamily="65" charset="-120"/>
              </a:rPr>
              <a:t>約</a:t>
            </a:r>
            <a:r>
              <a:rPr lang="en-US" altLang="zh-TW" sz="2200" b="1" dirty="0" smtClean="0">
                <a:solidFill>
                  <a:srgbClr val="660066"/>
                </a:solidFill>
                <a:latin typeface="標楷體" panose="03000509000000000000" pitchFamily="65" charset="-120"/>
                <a:ea typeface="標楷體" panose="03000509000000000000" pitchFamily="65" charset="-120"/>
              </a:rPr>
              <a:t>12.1</a:t>
            </a:r>
            <a:r>
              <a:rPr lang="zh-TW" altLang="zh-TW" sz="2200" b="1" dirty="0" smtClean="0">
                <a:solidFill>
                  <a:srgbClr val="660066"/>
                </a:solidFill>
                <a:latin typeface="標楷體" panose="03000509000000000000" pitchFamily="65" charset="-120"/>
                <a:ea typeface="標楷體" panose="03000509000000000000" pitchFamily="65" charset="-120"/>
              </a:rPr>
              <a:t>坪</a:t>
            </a:r>
            <a:r>
              <a:rPr lang="en-US" altLang="zh-TW" sz="2200" b="1" dirty="0">
                <a:solidFill>
                  <a:srgbClr val="660066"/>
                </a:solidFill>
                <a:latin typeface="標楷體" panose="03000509000000000000" pitchFamily="65" charset="-120"/>
                <a:ea typeface="標楷體" panose="03000509000000000000" pitchFamily="65" charset="-120"/>
              </a:rPr>
              <a:t>)</a:t>
            </a:r>
            <a:endParaRPr lang="zh-TW" altLang="zh-TW" sz="2200" b="1" dirty="0">
              <a:solidFill>
                <a:srgbClr val="660066"/>
              </a:solidFill>
              <a:latin typeface="標楷體" panose="03000509000000000000" pitchFamily="65" charset="-120"/>
              <a:ea typeface="標楷體" panose="03000509000000000000" pitchFamily="65"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403490483"/>
              </p:ext>
            </p:extLst>
          </p:nvPr>
        </p:nvGraphicFramePr>
        <p:xfrm>
          <a:off x="683568" y="1412776"/>
          <a:ext cx="7724420" cy="1341120"/>
        </p:xfrm>
        <a:graphic>
          <a:graphicData uri="http://schemas.openxmlformats.org/drawingml/2006/table">
            <a:tbl>
              <a:tblPr firstRow="1" firstCol="1" bandRow="1">
                <a:tableStyleId>{5C22544A-7EE6-4342-B048-85BDC9FD1C3A}</a:tableStyleId>
              </a:tblPr>
              <a:tblGrid>
                <a:gridCol w="1286814"/>
                <a:gridCol w="1109015"/>
                <a:gridCol w="1465497"/>
                <a:gridCol w="1287698"/>
                <a:gridCol w="1287698"/>
                <a:gridCol w="1287698"/>
              </a:tblGrid>
              <a:tr h="0">
                <a:tc gridSpan="2">
                  <a:txBody>
                    <a:bodyPr/>
                    <a:lstStyle/>
                    <a:p>
                      <a:pPr>
                        <a:spcAft>
                          <a:spcPts val="0"/>
                        </a:spcAft>
                      </a:pPr>
                      <a:r>
                        <a:rPr lang="zh-TW" sz="2200" b="1" kern="100" dirty="0">
                          <a:solidFill>
                            <a:srgbClr val="6600FF"/>
                          </a:solidFill>
                          <a:effectLst/>
                          <a:latin typeface="標楷體" panose="03000509000000000000" pitchFamily="65" charset="-120"/>
                          <a:ea typeface="標楷體" panose="03000509000000000000" pitchFamily="65" charset="-120"/>
                        </a:rPr>
                        <a:t>單價</a:t>
                      </a:r>
                      <a:r>
                        <a:rPr lang="en-US" sz="2200" b="1" kern="100" dirty="0">
                          <a:solidFill>
                            <a:srgbClr val="6600FF"/>
                          </a:solidFill>
                          <a:effectLst/>
                          <a:latin typeface="標楷體" panose="03000509000000000000" pitchFamily="65" charset="-120"/>
                          <a:ea typeface="標楷體" panose="03000509000000000000" pitchFamily="65" charset="-120"/>
                        </a:rPr>
                        <a:t>/</a:t>
                      </a:r>
                      <a:r>
                        <a:rPr lang="zh-TW" sz="2200" b="1" kern="100" dirty="0">
                          <a:solidFill>
                            <a:srgbClr val="6600FF"/>
                          </a:solidFill>
                          <a:effectLst/>
                          <a:latin typeface="標楷體" panose="03000509000000000000" pitchFamily="65" charset="-120"/>
                          <a:ea typeface="標楷體" panose="03000509000000000000" pitchFamily="65" charset="-120"/>
                        </a:rPr>
                        <a:t>元</a:t>
                      </a:r>
                      <a:endParaRPr lang="zh-TW" sz="2200" b="1" kern="100" dirty="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200" b="1" kern="100">
                          <a:solidFill>
                            <a:srgbClr val="6600FF"/>
                          </a:solidFill>
                          <a:effectLst/>
                          <a:latin typeface="標楷體" panose="03000509000000000000" pitchFamily="65" charset="-120"/>
                          <a:ea typeface="標楷體" panose="03000509000000000000" pitchFamily="65" charset="-120"/>
                        </a:rPr>
                        <a:t>房屋現值</a:t>
                      </a:r>
                      <a:r>
                        <a:rPr lang="en-US" sz="2200" b="1" kern="100">
                          <a:solidFill>
                            <a:srgbClr val="6600FF"/>
                          </a:solidFill>
                          <a:effectLst/>
                          <a:latin typeface="標楷體" panose="03000509000000000000" pitchFamily="65" charset="-120"/>
                          <a:ea typeface="標楷體" panose="03000509000000000000" pitchFamily="65" charset="-120"/>
                        </a:rPr>
                        <a:t>/</a:t>
                      </a:r>
                      <a:r>
                        <a:rPr lang="zh-TW" sz="2200" b="1" kern="100">
                          <a:solidFill>
                            <a:srgbClr val="6600FF"/>
                          </a:solidFill>
                          <a:effectLst/>
                          <a:latin typeface="標楷體" panose="03000509000000000000" pitchFamily="65" charset="-120"/>
                          <a:ea typeface="標楷體" panose="03000509000000000000" pitchFamily="65" charset="-120"/>
                        </a:rPr>
                        <a:t>元</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6600FF"/>
                          </a:solidFill>
                          <a:effectLst/>
                          <a:latin typeface="標楷體" panose="03000509000000000000" pitchFamily="65" charset="-120"/>
                          <a:ea typeface="標楷體" panose="03000509000000000000" pitchFamily="65" charset="-120"/>
                        </a:rPr>
                        <a:t>房屋稅稅額</a:t>
                      </a:r>
                      <a:r>
                        <a:rPr lang="en-US" sz="2200" b="1" kern="100">
                          <a:solidFill>
                            <a:srgbClr val="6600FF"/>
                          </a:solidFill>
                          <a:effectLst/>
                          <a:latin typeface="標楷體" panose="03000509000000000000" pitchFamily="65" charset="-120"/>
                          <a:ea typeface="標楷體" panose="03000509000000000000" pitchFamily="65" charset="-120"/>
                        </a:rPr>
                        <a:t>/</a:t>
                      </a:r>
                      <a:r>
                        <a:rPr lang="zh-TW" sz="2200" b="1" kern="100">
                          <a:solidFill>
                            <a:srgbClr val="6600FF"/>
                          </a:solidFill>
                          <a:effectLst/>
                          <a:latin typeface="標楷體" panose="03000509000000000000" pitchFamily="65" charset="-120"/>
                          <a:ea typeface="標楷體" panose="03000509000000000000" pitchFamily="65" charset="-120"/>
                        </a:rPr>
                        <a:t>元</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6600FF"/>
                          </a:solidFill>
                          <a:effectLst/>
                          <a:latin typeface="標楷體" panose="03000509000000000000" pitchFamily="65" charset="-120"/>
                          <a:ea typeface="標楷體" panose="03000509000000000000" pitchFamily="65" charset="-120"/>
                        </a:rPr>
                        <a:t>契稅稅額</a:t>
                      </a:r>
                      <a:r>
                        <a:rPr lang="en-US" sz="2200" b="1" kern="100">
                          <a:solidFill>
                            <a:srgbClr val="6600FF"/>
                          </a:solidFill>
                          <a:effectLst/>
                          <a:latin typeface="標楷體" panose="03000509000000000000" pitchFamily="65" charset="-120"/>
                          <a:ea typeface="標楷體" panose="03000509000000000000" pitchFamily="65" charset="-120"/>
                        </a:rPr>
                        <a:t>/</a:t>
                      </a:r>
                      <a:r>
                        <a:rPr lang="zh-TW" sz="2200" b="1" kern="100">
                          <a:solidFill>
                            <a:srgbClr val="6600FF"/>
                          </a:solidFill>
                          <a:effectLst/>
                          <a:latin typeface="標楷體" panose="03000509000000000000" pitchFamily="65" charset="-120"/>
                          <a:ea typeface="標楷體" panose="03000509000000000000" pitchFamily="65" charset="-120"/>
                        </a:rPr>
                        <a:t>元</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6600FF"/>
                          </a:solidFill>
                          <a:effectLst/>
                          <a:latin typeface="標楷體" panose="03000509000000000000" pitchFamily="65" charset="-120"/>
                          <a:ea typeface="標楷體" panose="03000509000000000000" pitchFamily="65" charset="-120"/>
                        </a:rPr>
                        <a:t>增幅</a:t>
                      </a:r>
                      <a:r>
                        <a:rPr lang="en-US" sz="2200" b="1" kern="100">
                          <a:solidFill>
                            <a:srgbClr val="6600FF"/>
                          </a:solidFill>
                          <a:effectLst/>
                          <a:latin typeface="標楷體" panose="03000509000000000000" pitchFamily="65" charset="-120"/>
                          <a:ea typeface="標楷體" panose="03000509000000000000" pitchFamily="65" charset="-120"/>
                        </a:rPr>
                        <a:t>/</a:t>
                      </a:r>
                      <a:r>
                        <a:rPr lang="zh-TW" sz="2200" b="1" kern="100">
                          <a:solidFill>
                            <a:srgbClr val="6600FF"/>
                          </a:solidFill>
                          <a:effectLst/>
                          <a:latin typeface="標楷體" panose="03000509000000000000" pitchFamily="65" charset="-120"/>
                          <a:ea typeface="標楷體" panose="03000509000000000000" pitchFamily="65" charset="-120"/>
                        </a:rPr>
                        <a:t>倍</a:t>
                      </a:r>
                    </a:p>
                    <a:p>
                      <a:pPr>
                        <a:spcAft>
                          <a:spcPts val="0"/>
                        </a:spcAft>
                      </a:pPr>
                      <a:r>
                        <a:rPr lang="en-US" sz="2200" b="1" kern="100">
                          <a:solidFill>
                            <a:srgbClr val="6600FF"/>
                          </a:solidFill>
                          <a:effectLst/>
                          <a:latin typeface="標楷體" panose="03000509000000000000" pitchFamily="65" charset="-120"/>
                          <a:ea typeface="標楷體" panose="03000509000000000000" pitchFamily="65" charset="-120"/>
                        </a:rPr>
                        <a:t> </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6600FF"/>
                          </a:solidFill>
                          <a:effectLst/>
                          <a:latin typeface="標楷體" panose="03000509000000000000" pitchFamily="65" charset="-120"/>
                          <a:ea typeface="標楷體" panose="03000509000000000000" pitchFamily="65" charset="-120"/>
                        </a:rPr>
                        <a:t>新單價</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6600FF"/>
                          </a:solidFill>
                          <a:effectLst/>
                          <a:latin typeface="標楷體" panose="03000509000000000000" pitchFamily="65" charset="-120"/>
                          <a:ea typeface="標楷體" panose="03000509000000000000" pitchFamily="65" charset="-120"/>
                        </a:rPr>
                        <a:t>11,350</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6600FF"/>
                          </a:solidFill>
                          <a:effectLst/>
                          <a:latin typeface="標楷體" panose="03000509000000000000" pitchFamily="65" charset="-120"/>
                          <a:ea typeface="標楷體" panose="03000509000000000000" pitchFamily="65" charset="-120"/>
                        </a:rPr>
                        <a:t>1,225,800</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6600FF"/>
                          </a:solidFill>
                          <a:effectLst/>
                          <a:latin typeface="標楷體" panose="03000509000000000000" pitchFamily="65" charset="-120"/>
                          <a:ea typeface="標楷體" panose="03000509000000000000" pitchFamily="65" charset="-120"/>
                        </a:rPr>
                        <a:t>14,710</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6600FF"/>
                          </a:solidFill>
                          <a:effectLst/>
                          <a:latin typeface="標楷體" panose="03000509000000000000" pitchFamily="65" charset="-120"/>
                          <a:ea typeface="標楷體" panose="03000509000000000000" pitchFamily="65" charset="-120"/>
                        </a:rPr>
                        <a:t>73,548</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en-US" sz="2200" b="1" kern="100">
                          <a:solidFill>
                            <a:srgbClr val="6600FF"/>
                          </a:solidFill>
                          <a:effectLst/>
                          <a:latin typeface="標楷體" panose="03000509000000000000" pitchFamily="65" charset="-120"/>
                          <a:ea typeface="標楷體" panose="03000509000000000000" pitchFamily="65" charset="-120"/>
                        </a:rPr>
                        <a:t>1.98</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6600FF"/>
                          </a:solidFill>
                          <a:effectLst/>
                          <a:latin typeface="標楷體" panose="03000509000000000000" pitchFamily="65" charset="-120"/>
                          <a:ea typeface="標楷體" panose="03000509000000000000" pitchFamily="65" charset="-120"/>
                        </a:rPr>
                        <a:t>舊單價</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6600FF"/>
                          </a:solidFill>
                          <a:effectLst/>
                          <a:latin typeface="標楷體" panose="03000509000000000000" pitchFamily="65" charset="-120"/>
                          <a:ea typeface="標楷體" panose="03000509000000000000" pitchFamily="65" charset="-120"/>
                        </a:rPr>
                        <a:t>3,810</a:t>
                      </a:r>
                      <a:endParaRPr lang="zh-TW" sz="2200" b="1" kern="100" dirty="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6600FF"/>
                          </a:solidFill>
                          <a:effectLst/>
                          <a:latin typeface="標楷體" panose="03000509000000000000" pitchFamily="65" charset="-120"/>
                          <a:ea typeface="標楷體" panose="03000509000000000000" pitchFamily="65" charset="-120"/>
                        </a:rPr>
                        <a:t>411,500</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6600FF"/>
                          </a:solidFill>
                          <a:effectLst/>
                          <a:latin typeface="標楷體" panose="03000509000000000000" pitchFamily="65" charset="-120"/>
                          <a:ea typeface="標楷體" panose="03000509000000000000" pitchFamily="65" charset="-120"/>
                        </a:rPr>
                        <a:t>4,938</a:t>
                      </a:r>
                      <a:endParaRPr lang="zh-TW" sz="2200" b="1" kern="10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6600FF"/>
                          </a:solidFill>
                          <a:effectLst/>
                          <a:latin typeface="標楷體" panose="03000509000000000000" pitchFamily="65" charset="-120"/>
                          <a:ea typeface="標楷體" panose="03000509000000000000" pitchFamily="65" charset="-120"/>
                        </a:rPr>
                        <a:t>24,690</a:t>
                      </a:r>
                      <a:endParaRPr lang="zh-TW" sz="2200" b="1" kern="100" dirty="0">
                        <a:solidFill>
                          <a:srgbClr val="6600FF"/>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r>
            </a:tbl>
          </a:graphicData>
        </a:graphic>
      </p:graphicFrame>
      <p:sp>
        <p:nvSpPr>
          <p:cNvPr id="4" name="矩形 3"/>
          <p:cNvSpPr/>
          <p:nvPr/>
        </p:nvSpPr>
        <p:spPr>
          <a:xfrm>
            <a:off x="842558" y="3068960"/>
            <a:ext cx="7488832" cy="769441"/>
          </a:xfrm>
          <a:prstGeom prst="rect">
            <a:avLst/>
          </a:prstGeom>
        </p:spPr>
        <p:txBody>
          <a:bodyPr wrap="square">
            <a:spAutoFit/>
          </a:bodyPr>
          <a:lstStyle/>
          <a:p>
            <a:r>
              <a:rPr lang="zh-TW" altLang="zh-TW" sz="2200" b="1" dirty="0">
                <a:solidFill>
                  <a:srgbClr val="CC0000"/>
                </a:solidFill>
                <a:latin typeface="標楷體" panose="03000509000000000000" pitchFamily="65" charset="-120"/>
                <a:ea typeface="標楷體" panose="03000509000000000000" pitchFamily="65" charset="-120"/>
              </a:rPr>
              <a:t>案例四：</a:t>
            </a:r>
            <a:r>
              <a:rPr lang="en-US" altLang="zh-TW" sz="2200" b="1" dirty="0" smtClean="0">
                <a:solidFill>
                  <a:srgbClr val="CC0000"/>
                </a:solidFill>
                <a:latin typeface="標楷體" panose="03000509000000000000" pitchFamily="65" charset="-120"/>
                <a:ea typeface="標楷體" panose="03000509000000000000" pitchFamily="65" charset="-120"/>
              </a:rPr>
              <a:t>5</a:t>
            </a:r>
            <a:r>
              <a:rPr lang="zh-TW" altLang="zh-TW" sz="2200" b="1" dirty="0" smtClean="0">
                <a:solidFill>
                  <a:srgbClr val="CC0000"/>
                </a:solidFill>
                <a:latin typeface="標楷體" panose="03000509000000000000" pitchFamily="65" charset="-120"/>
                <a:ea typeface="標楷體" panose="03000509000000000000" pitchFamily="65" charset="-120"/>
              </a:rPr>
              <a:t>層</a:t>
            </a:r>
            <a:r>
              <a:rPr lang="zh-TW" altLang="zh-TW" sz="2200" b="1" dirty="0">
                <a:solidFill>
                  <a:srgbClr val="CC0000"/>
                </a:solidFill>
                <a:latin typeface="標楷體" panose="03000509000000000000" pitchFamily="65" charset="-120"/>
                <a:ea typeface="標楷體" panose="03000509000000000000" pitchFamily="65" charset="-120"/>
              </a:rPr>
              <a:t>鋼筋混凝土造，路段率</a:t>
            </a:r>
            <a:r>
              <a:rPr lang="en-US" altLang="zh-TW" sz="2200" b="1" dirty="0">
                <a:solidFill>
                  <a:srgbClr val="CC0000"/>
                </a:solidFill>
                <a:latin typeface="標楷體" panose="03000509000000000000" pitchFamily="65" charset="-120"/>
                <a:ea typeface="標楷體" panose="03000509000000000000" pitchFamily="65" charset="-120"/>
              </a:rPr>
              <a:t>110%</a:t>
            </a:r>
            <a:r>
              <a:rPr lang="zh-TW" altLang="zh-TW" sz="2200" b="1" dirty="0">
                <a:solidFill>
                  <a:srgbClr val="CC0000"/>
                </a:solidFill>
                <a:latin typeface="標楷體" panose="03000509000000000000" pitchFamily="65" charset="-120"/>
                <a:ea typeface="標楷體" panose="03000509000000000000" pitchFamily="65" charset="-120"/>
              </a:rPr>
              <a:t>，面積</a:t>
            </a:r>
            <a:r>
              <a:rPr lang="en-US" altLang="zh-TW" sz="2200" b="1" dirty="0" smtClean="0">
                <a:solidFill>
                  <a:srgbClr val="CC0000"/>
                </a:solidFill>
                <a:latin typeface="標楷體" panose="03000509000000000000" pitchFamily="65" charset="-120"/>
                <a:ea typeface="標楷體" panose="03000509000000000000" pitchFamily="65" charset="-120"/>
              </a:rPr>
              <a:t>270</a:t>
            </a:r>
            <a:r>
              <a:rPr lang="zh-TW" altLang="zh-TW" sz="2200" b="1" dirty="0" smtClean="0">
                <a:solidFill>
                  <a:srgbClr val="CC0000"/>
                </a:solidFill>
                <a:latin typeface="標楷體" panose="03000509000000000000" pitchFamily="65" charset="-120"/>
                <a:ea typeface="標楷體" panose="03000509000000000000" pitchFamily="65" charset="-120"/>
              </a:rPr>
              <a:t>㎡</a:t>
            </a:r>
            <a:r>
              <a:rPr lang="en-US" altLang="zh-TW" sz="2200" b="1" dirty="0" smtClean="0">
                <a:solidFill>
                  <a:srgbClr val="CC0000"/>
                </a:solidFill>
                <a:latin typeface="標楷體" panose="03000509000000000000" pitchFamily="65" charset="-120"/>
                <a:ea typeface="標楷體" panose="03000509000000000000" pitchFamily="65" charset="-120"/>
              </a:rPr>
              <a:t>(</a:t>
            </a:r>
            <a:r>
              <a:rPr lang="zh-TW" altLang="zh-TW" sz="2200" b="1" dirty="0">
                <a:solidFill>
                  <a:srgbClr val="CC0000"/>
                </a:solidFill>
                <a:latin typeface="標楷體" panose="03000509000000000000" pitchFamily="65" charset="-120"/>
                <a:ea typeface="標楷體" panose="03000509000000000000" pitchFamily="65" charset="-120"/>
              </a:rPr>
              <a:t>約</a:t>
            </a:r>
            <a:r>
              <a:rPr lang="en-US" altLang="zh-TW" sz="2200" b="1" dirty="0" smtClean="0">
                <a:solidFill>
                  <a:srgbClr val="CC0000"/>
                </a:solidFill>
                <a:latin typeface="標楷體" panose="03000509000000000000" pitchFamily="65" charset="-120"/>
                <a:ea typeface="標楷體" panose="03000509000000000000" pitchFamily="65" charset="-120"/>
              </a:rPr>
              <a:t>81.67</a:t>
            </a:r>
            <a:r>
              <a:rPr lang="zh-TW" altLang="zh-TW" sz="2200" b="1" dirty="0" smtClean="0">
                <a:solidFill>
                  <a:srgbClr val="CC0000"/>
                </a:solidFill>
                <a:latin typeface="標楷體" panose="03000509000000000000" pitchFamily="65" charset="-120"/>
                <a:ea typeface="標楷體" panose="03000509000000000000" pitchFamily="65" charset="-120"/>
              </a:rPr>
              <a:t>坪</a:t>
            </a:r>
            <a:r>
              <a:rPr lang="en-US" altLang="zh-TW" sz="2200" b="1" dirty="0">
                <a:solidFill>
                  <a:srgbClr val="CC0000"/>
                </a:solidFill>
                <a:latin typeface="標楷體" panose="03000509000000000000" pitchFamily="65" charset="-120"/>
                <a:ea typeface="標楷體" panose="03000509000000000000" pitchFamily="65" charset="-120"/>
              </a:rPr>
              <a:t>)</a:t>
            </a:r>
            <a:endParaRPr lang="zh-TW" altLang="zh-TW" sz="2200" b="1" dirty="0">
              <a:solidFill>
                <a:srgbClr val="CC0000"/>
              </a:solidFill>
              <a:latin typeface="標楷體" panose="03000509000000000000" pitchFamily="65" charset="-120"/>
              <a:ea typeface="標楷體" panose="03000509000000000000"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2610187994"/>
              </p:ext>
            </p:extLst>
          </p:nvPr>
        </p:nvGraphicFramePr>
        <p:xfrm>
          <a:off x="806554" y="4005064"/>
          <a:ext cx="7560840" cy="1341120"/>
        </p:xfrm>
        <a:graphic>
          <a:graphicData uri="http://schemas.openxmlformats.org/drawingml/2006/table">
            <a:tbl>
              <a:tblPr firstRow="1" firstCol="1" bandRow="1">
                <a:tableStyleId>{5C22544A-7EE6-4342-B048-85BDC9FD1C3A}</a:tableStyleId>
              </a:tblPr>
              <a:tblGrid>
                <a:gridCol w="1259564"/>
                <a:gridCol w="1044692"/>
                <a:gridCol w="1475300"/>
                <a:gridCol w="1260428"/>
                <a:gridCol w="1260428"/>
                <a:gridCol w="1260428"/>
              </a:tblGrid>
              <a:tr h="0">
                <a:tc gridSpan="2">
                  <a:txBody>
                    <a:bodyPr/>
                    <a:lstStyle/>
                    <a:p>
                      <a:pPr>
                        <a:spcAft>
                          <a:spcPts val="0"/>
                        </a:spcAft>
                      </a:pPr>
                      <a:r>
                        <a:rPr lang="zh-TW" sz="2200" b="1" kern="100" dirty="0">
                          <a:solidFill>
                            <a:srgbClr val="000099"/>
                          </a:solidFill>
                          <a:effectLst/>
                          <a:latin typeface="標楷體" panose="03000509000000000000" pitchFamily="65" charset="-120"/>
                          <a:ea typeface="標楷體" panose="03000509000000000000" pitchFamily="65" charset="-120"/>
                        </a:rPr>
                        <a:t>單價</a:t>
                      </a:r>
                      <a:r>
                        <a:rPr lang="en-US" sz="2200" b="1" kern="100" dirty="0">
                          <a:solidFill>
                            <a:srgbClr val="000099"/>
                          </a:solidFill>
                          <a:effectLst/>
                          <a:latin typeface="標楷體" panose="03000509000000000000" pitchFamily="65" charset="-120"/>
                          <a:ea typeface="標楷體" panose="03000509000000000000" pitchFamily="65" charset="-120"/>
                        </a:rPr>
                        <a:t>/</a:t>
                      </a:r>
                      <a:r>
                        <a:rPr lang="zh-TW" sz="2200" b="1" kern="100" dirty="0">
                          <a:solidFill>
                            <a:srgbClr val="000099"/>
                          </a:solidFill>
                          <a:effectLst/>
                          <a:latin typeface="標楷體" panose="03000509000000000000" pitchFamily="65" charset="-120"/>
                          <a:ea typeface="標楷體" panose="03000509000000000000" pitchFamily="65" charset="-120"/>
                        </a:rPr>
                        <a:t>元</a:t>
                      </a:r>
                      <a:endParaRPr lang="zh-TW" sz="22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spcAft>
                          <a:spcPts val="0"/>
                        </a:spcAft>
                      </a:pPr>
                      <a:r>
                        <a:rPr lang="zh-TW" sz="2200" b="1" kern="100" dirty="0">
                          <a:solidFill>
                            <a:srgbClr val="000099"/>
                          </a:solidFill>
                          <a:effectLst/>
                          <a:latin typeface="標楷體" panose="03000509000000000000" pitchFamily="65" charset="-120"/>
                          <a:ea typeface="標楷體" panose="03000509000000000000" pitchFamily="65" charset="-120"/>
                        </a:rPr>
                        <a:t>房屋現值</a:t>
                      </a:r>
                      <a:r>
                        <a:rPr lang="en-US" sz="2200" b="1" kern="100" dirty="0">
                          <a:solidFill>
                            <a:srgbClr val="000099"/>
                          </a:solidFill>
                          <a:effectLst/>
                          <a:latin typeface="標楷體" panose="03000509000000000000" pitchFamily="65" charset="-120"/>
                          <a:ea typeface="標楷體" panose="03000509000000000000" pitchFamily="65" charset="-120"/>
                        </a:rPr>
                        <a:t>/</a:t>
                      </a:r>
                      <a:r>
                        <a:rPr lang="zh-TW" sz="2200" b="1" kern="100" dirty="0">
                          <a:solidFill>
                            <a:srgbClr val="000099"/>
                          </a:solidFill>
                          <a:effectLst/>
                          <a:latin typeface="標楷體" panose="03000509000000000000" pitchFamily="65" charset="-120"/>
                          <a:ea typeface="標楷體" panose="03000509000000000000" pitchFamily="65" charset="-120"/>
                        </a:rPr>
                        <a:t>元</a:t>
                      </a:r>
                      <a:endParaRPr lang="zh-TW" sz="22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000099"/>
                          </a:solidFill>
                          <a:effectLst/>
                          <a:latin typeface="標楷體" panose="03000509000000000000" pitchFamily="65" charset="-120"/>
                          <a:ea typeface="標楷體" panose="03000509000000000000" pitchFamily="65" charset="-120"/>
                        </a:rPr>
                        <a:t>房屋稅稅額</a:t>
                      </a:r>
                      <a:r>
                        <a:rPr lang="en-US" sz="2200" b="1" kern="100">
                          <a:solidFill>
                            <a:srgbClr val="000099"/>
                          </a:solidFill>
                          <a:effectLst/>
                          <a:latin typeface="標楷體" panose="03000509000000000000" pitchFamily="65" charset="-120"/>
                          <a:ea typeface="標楷體" panose="03000509000000000000" pitchFamily="65" charset="-120"/>
                        </a:rPr>
                        <a:t>/</a:t>
                      </a:r>
                      <a:r>
                        <a:rPr lang="zh-TW" sz="2200" b="1" kern="100">
                          <a:solidFill>
                            <a:srgbClr val="000099"/>
                          </a:solidFill>
                          <a:effectLst/>
                          <a:latin typeface="標楷體" panose="03000509000000000000" pitchFamily="65" charset="-120"/>
                          <a:ea typeface="標楷體" panose="03000509000000000000" pitchFamily="65" charset="-120"/>
                        </a:rPr>
                        <a:t>元</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000099"/>
                          </a:solidFill>
                          <a:effectLst/>
                          <a:latin typeface="標楷體" panose="03000509000000000000" pitchFamily="65" charset="-120"/>
                          <a:ea typeface="標楷體" panose="03000509000000000000" pitchFamily="65" charset="-120"/>
                        </a:rPr>
                        <a:t>契稅稅額</a:t>
                      </a:r>
                      <a:r>
                        <a:rPr lang="en-US" sz="2200" b="1" kern="100">
                          <a:solidFill>
                            <a:srgbClr val="000099"/>
                          </a:solidFill>
                          <a:effectLst/>
                          <a:latin typeface="標楷體" panose="03000509000000000000" pitchFamily="65" charset="-120"/>
                          <a:ea typeface="標楷體" panose="03000509000000000000" pitchFamily="65" charset="-120"/>
                        </a:rPr>
                        <a:t>/</a:t>
                      </a:r>
                      <a:r>
                        <a:rPr lang="zh-TW" sz="2200" b="1" kern="100">
                          <a:solidFill>
                            <a:srgbClr val="000099"/>
                          </a:solidFill>
                          <a:effectLst/>
                          <a:latin typeface="標楷體" panose="03000509000000000000" pitchFamily="65" charset="-120"/>
                          <a:ea typeface="標楷體" panose="03000509000000000000" pitchFamily="65" charset="-120"/>
                        </a:rPr>
                        <a:t>元</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000099"/>
                          </a:solidFill>
                          <a:effectLst/>
                          <a:latin typeface="標楷體" panose="03000509000000000000" pitchFamily="65" charset="-120"/>
                          <a:ea typeface="標楷體" panose="03000509000000000000" pitchFamily="65" charset="-120"/>
                        </a:rPr>
                        <a:t>增幅</a:t>
                      </a:r>
                      <a:r>
                        <a:rPr lang="en-US" sz="2200" b="1" kern="100">
                          <a:solidFill>
                            <a:srgbClr val="000099"/>
                          </a:solidFill>
                          <a:effectLst/>
                          <a:latin typeface="標楷體" panose="03000509000000000000" pitchFamily="65" charset="-120"/>
                          <a:ea typeface="標楷體" panose="03000509000000000000" pitchFamily="65" charset="-120"/>
                        </a:rPr>
                        <a:t>/</a:t>
                      </a:r>
                      <a:r>
                        <a:rPr lang="zh-TW" sz="2200" b="1" kern="100">
                          <a:solidFill>
                            <a:srgbClr val="000099"/>
                          </a:solidFill>
                          <a:effectLst/>
                          <a:latin typeface="標楷體" panose="03000509000000000000" pitchFamily="65" charset="-120"/>
                          <a:ea typeface="標楷體" panose="03000509000000000000" pitchFamily="65" charset="-120"/>
                        </a:rPr>
                        <a:t>倍</a:t>
                      </a:r>
                    </a:p>
                    <a:p>
                      <a:pPr>
                        <a:spcAft>
                          <a:spcPts val="0"/>
                        </a:spcAft>
                      </a:pPr>
                      <a:r>
                        <a:rPr lang="en-US" sz="2200" b="1" kern="100">
                          <a:solidFill>
                            <a:srgbClr val="000099"/>
                          </a:solidFill>
                          <a:effectLst/>
                          <a:latin typeface="標楷體" panose="03000509000000000000" pitchFamily="65" charset="-120"/>
                          <a:ea typeface="標楷體" panose="03000509000000000000" pitchFamily="65" charset="-120"/>
                        </a:rPr>
                        <a:t> </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000099"/>
                          </a:solidFill>
                          <a:effectLst/>
                          <a:latin typeface="標楷體" panose="03000509000000000000" pitchFamily="65" charset="-120"/>
                          <a:ea typeface="標楷體" panose="03000509000000000000" pitchFamily="65" charset="-120"/>
                        </a:rPr>
                        <a:t>新單價</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99"/>
                          </a:solidFill>
                          <a:effectLst/>
                          <a:latin typeface="標楷體" panose="03000509000000000000" pitchFamily="65" charset="-120"/>
                          <a:ea typeface="標楷體" panose="03000509000000000000" pitchFamily="65" charset="-120"/>
                        </a:rPr>
                        <a:t>9,500</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99"/>
                          </a:solidFill>
                          <a:effectLst/>
                          <a:latin typeface="標楷體" panose="03000509000000000000" pitchFamily="65" charset="-120"/>
                          <a:ea typeface="標楷體" panose="03000509000000000000" pitchFamily="65" charset="-120"/>
                        </a:rPr>
                        <a:t>2,821,500</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99"/>
                          </a:solidFill>
                          <a:effectLst/>
                          <a:latin typeface="標楷體" panose="03000509000000000000" pitchFamily="65" charset="-120"/>
                          <a:ea typeface="標楷體" panose="03000509000000000000" pitchFamily="65" charset="-120"/>
                        </a:rPr>
                        <a:t>33,858</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99"/>
                          </a:solidFill>
                          <a:effectLst/>
                          <a:latin typeface="標楷體" panose="03000509000000000000" pitchFamily="65" charset="-120"/>
                          <a:ea typeface="標楷體" panose="03000509000000000000" pitchFamily="65" charset="-120"/>
                        </a:rPr>
                        <a:t>169,290</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spcAft>
                          <a:spcPts val="0"/>
                        </a:spcAft>
                      </a:pPr>
                      <a:r>
                        <a:rPr lang="en-US" sz="2200" b="1" kern="100">
                          <a:solidFill>
                            <a:srgbClr val="000099"/>
                          </a:solidFill>
                          <a:effectLst/>
                          <a:latin typeface="標楷體" panose="03000509000000000000" pitchFamily="65" charset="-120"/>
                          <a:ea typeface="標楷體" panose="03000509000000000000" pitchFamily="65" charset="-120"/>
                        </a:rPr>
                        <a:t>2.88</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zh-TW" sz="2200" b="1" kern="100">
                          <a:solidFill>
                            <a:srgbClr val="000099"/>
                          </a:solidFill>
                          <a:effectLst/>
                          <a:latin typeface="標楷體" panose="03000509000000000000" pitchFamily="65" charset="-120"/>
                          <a:ea typeface="標楷體" panose="03000509000000000000" pitchFamily="65" charset="-120"/>
                        </a:rPr>
                        <a:t>舊單價</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99"/>
                          </a:solidFill>
                          <a:effectLst/>
                          <a:latin typeface="標楷體" panose="03000509000000000000" pitchFamily="65" charset="-120"/>
                          <a:ea typeface="標楷體" panose="03000509000000000000" pitchFamily="65" charset="-120"/>
                        </a:rPr>
                        <a:t>2,450</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000099"/>
                          </a:solidFill>
                          <a:effectLst/>
                          <a:latin typeface="標楷體" panose="03000509000000000000" pitchFamily="65" charset="-120"/>
                          <a:ea typeface="標楷體" panose="03000509000000000000" pitchFamily="65" charset="-120"/>
                        </a:rPr>
                        <a:t>727,700</a:t>
                      </a:r>
                      <a:endParaRPr lang="zh-TW" sz="22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000099"/>
                          </a:solidFill>
                          <a:effectLst/>
                          <a:latin typeface="標楷體" panose="03000509000000000000" pitchFamily="65" charset="-120"/>
                          <a:ea typeface="標楷體" panose="03000509000000000000" pitchFamily="65" charset="-120"/>
                        </a:rPr>
                        <a:t>8,732</a:t>
                      </a:r>
                      <a:endParaRPr lang="zh-TW" sz="2200" b="1" kern="10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000099"/>
                          </a:solidFill>
                          <a:effectLst/>
                          <a:latin typeface="標楷體" panose="03000509000000000000" pitchFamily="65" charset="-120"/>
                          <a:ea typeface="標楷體" panose="03000509000000000000" pitchFamily="65" charset="-120"/>
                        </a:rPr>
                        <a:t>43,662</a:t>
                      </a:r>
                      <a:endParaRPr lang="zh-TW" sz="2200" b="1" kern="100" dirty="0">
                        <a:solidFill>
                          <a:srgbClr val="000099"/>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r>
            </a:tbl>
          </a:graphicData>
        </a:graphic>
      </p:graphicFrame>
      <p:sp>
        <p:nvSpPr>
          <p:cNvPr id="6" name="矩形 5"/>
          <p:cNvSpPr/>
          <p:nvPr/>
        </p:nvSpPr>
        <p:spPr>
          <a:xfrm>
            <a:off x="827584" y="5589240"/>
            <a:ext cx="7416824" cy="1015663"/>
          </a:xfrm>
          <a:prstGeom prst="rect">
            <a:avLst/>
          </a:prstGeom>
        </p:spPr>
        <p:txBody>
          <a:bodyPr wrap="square">
            <a:spAutoFit/>
          </a:bodyPr>
          <a:lstStyle/>
          <a:p>
            <a:r>
              <a:rPr lang="zh-TW" altLang="zh-TW" sz="2000" b="1" dirty="0">
                <a:solidFill>
                  <a:srgbClr val="CC00FF"/>
                </a:solidFill>
              </a:rPr>
              <a:t>※備註：以上案例均假設標準單價無任何加減項，新屋無折舊，且房屋現值</a:t>
            </a:r>
            <a:r>
              <a:rPr lang="zh-TW" altLang="zh-TW" sz="2000" b="1" dirty="0" smtClean="0">
                <a:solidFill>
                  <a:srgbClr val="CC00FF"/>
                </a:solidFill>
              </a:rPr>
              <a:t>全部</a:t>
            </a:r>
            <a:r>
              <a:rPr lang="zh-TW" altLang="zh-TW" sz="2000" b="1" dirty="0">
                <a:solidFill>
                  <a:srgbClr val="CC00FF"/>
                </a:solidFill>
              </a:rPr>
              <a:t>為應稅現值，自住用房屋稅率</a:t>
            </a:r>
            <a:r>
              <a:rPr lang="en-US" altLang="zh-TW" sz="2000" b="1" dirty="0">
                <a:solidFill>
                  <a:srgbClr val="CC00FF"/>
                </a:solidFill>
              </a:rPr>
              <a:t>1.2%</a:t>
            </a:r>
            <a:r>
              <a:rPr lang="zh-TW" altLang="zh-TW" sz="2000" b="1" dirty="0">
                <a:solidFill>
                  <a:srgbClr val="CC00FF"/>
                </a:solidFill>
              </a:rPr>
              <a:t>，買賣契稅稅率</a:t>
            </a:r>
            <a:r>
              <a:rPr lang="en-US" altLang="zh-TW" sz="2000" b="1" dirty="0">
                <a:solidFill>
                  <a:srgbClr val="CC00FF"/>
                </a:solidFill>
              </a:rPr>
              <a:t>6%</a:t>
            </a:r>
            <a:r>
              <a:rPr lang="zh-TW" altLang="zh-TW" sz="2000" b="1" dirty="0">
                <a:solidFill>
                  <a:srgbClr val="CC00FF"/>
                </a:solidFill>
              </a:rPr>
              <a:t>。</a:t>
            </a:r>
          </a:p>
        </p:txBody>
      </p:sp>
      <p:sp>
        <p:nvSpPr>
          <p:cNvPr id="7" name="文字方塊 1"/>
          <p:cNvSpPr txBox="1">
            <a:spLocks noChangeArrowheads="1"/>
          </p:cNvSpPr>
          <p:nvPr/>
        </p:nvSpPr>
        <p:spPr bwMode="auto">
          <a:xfrm>
            <a:off x="8459787" y="6206162"/>
            <a:ext cx="5309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P25</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3473494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348525"/>
            <a:ext cx="7848872" cy="5847755"/>
          </a:xfrm>
          <a:prstGeom prst="rect">
            <a:avLst/>
          </a:prstGeom>
        </p:spPr>
        <p:txBody>
          <a:bodyPr wrap="square">
            <a:spAutoFit/>
          </a:bodyPr>
          <a:lstStyle/>
          <a:p>
            <a:r>
              <a:rPr lang="en-US" altLang="zh-TW" sz="2200" b="1" dirty="0" smtClean="0">
                <a:solidFill>
                  <a:srgbClr val="FF0000"/>
                </a:solidFill>
                <a:latin typeface="標楷體" panose="03000509000000000000" pitchFamily="65" charset="-120"/>
                <a:ea typeface="標楷體" panose="03000509000000000000" pitchFamily="65" charset="-120"/>
              </a:rPr>
              <a:t>2.</a:t>
            </a:r>
            <a:r>
              <a:rPr lang="zh-TW" altLang="en-US" sz="2200" b="1" dirty="0" smtClean="0">
                <a:solidFill>
                  <a:srgbClr val="FF0000"/>
                </a:solidFill>
                <a:latin typeface="標楷體" panose="03000509000000000000" pitchFamily="65" charset="-120"/>
                <a:ea typeface="標楷體" panose="03000509000000000000" pitchFamily="65" charset="-120"/>
              </a:rPr>
              <a:t>高級住宅認定標準</a:t>
            </a:r>
          </a:p>
          <a:p>
            <a:r>
              <a:rPr lang="en-US" altLang="zh-TW" sz="2200" b="1" dirty="0" smtClean="0">
                <a:solidFill>
                  <a:srgbClr val="003300"/>
                </a:solidFill>
                <a:latin typeface="標楷體" panose="03000509000000000000" pitchFamily="65" charset="-120"/>
                <a:ea typeface="標楷體" panose="03000509000000000000" pitchFamily="65" charset="-120"/>
              </a:rPr>
              <a:t>(1)</a:t>
            </a:r>
            <a:r>
              <a:rPr lang="zh-TW" altLang="en-US" sz="2200" b="1" dirty="0" smtClean="0">
                <a:solidFill>
                  <a:srgbClr val="003300"/>
                </a:solidFill>
                <a:latin typeface="標楷體" panose="03000509000000000000" pitchFamily="65" charset="-120"/>
                <a:ea typeface="標楷體" panose="03000509000000000000" pitchFamily="65" charset="-120"/>
              </a:rPr>
              <a:t>原以逐「棟」認定</a:t>
            </a:r>
            <a:r>
              <a:rPr lang="en-US" altLang="zh-TW" sz="2200" b="1" dirty="0" smtClean="0">
                <a:solidFill>
                  <a:srgbClr val="003300"/>
                </a:solidFill>
                <a:latin typeface="標楷體" panose="03000509000000000000" pitchFamily="65" charset="-120"/>
                <a:ea typeface="標楷體" panose="03000509000000000000" pitchFamily="65" charset="-120"/>
              </a:rPr>
              <a:t>(</a:t>
            </a:r>
            <a:r>
              <a:rPr lang="zh-TW" altLang="en-US" sz="2200" b="1" dirty="0" smtClean="0">
                <a:solidFill>
                  <a:srgbClr val="003300"/>
                </a:solidFill>
                <a:latin typeface="標楷體" panose="03000509000000000000" pitchFamily="65" charset="-120"/>
                <a:ea typeface="標楷體" panose="03000509000000000000" pitchFamily="65" charset="-120"/>
              </a:rPr>
              <a:t>期間為</a:t>
            </a:r>
            <a:r>
              <a:rPr lang="en-US" altLang="zh-TW" sz="2200" b="1" dirty="0" smtClean="0">
                <a:solidFill>
                  <a:srgbClr val="003300"/>
                </a:solidFill>
                <a:latin typeface="標楷體" panose="03000509000000000000" pitchFamily="65" charset="-120"/>
                <a:ea typeface="標楷體" panose="03000509000000000000" pitchFamily="65" charset="-120"/>
              </a:rPr>
              <a:t>100 </a:t>
            </a:r>
            <a:r>
              <a:rPr lang="zh-TW" altLang="en-US" sz="2200" b="1" dirty="0" smtClean="0">
                <a:solidFill>
                  <a:srgbClr val="003300"/>
                </a:solidFill>
                <a:latin typeface="標楷體" panose="03000509000000000000" pitchFamily="65" charset="-120"/>
                <a:ea typeface="標楷體" panose="03000509000000000000" pitchFamily="65" charset="-120"/>
              </a:rPr>
              <a:t>年</a:t>
            </a:r>
            <a:r>
              <a:rPr lang="en-US" altLang="zh-TW" sz="2200" b="1" dirty="0" smtClean="0">
                <a:solidFill>
                  <a:srgbClr val="003300"/>
                </a:solidFill>
                <a:latin typeface="標楷體" panose="03000509000000000000" pitchFamily="65" charset="-120"/>
                <a:ea typeface="標楷體" panose="03000509000000000000" pitchFamily="65" charset="-120"/>
              </a:rPr>
              <a:t>7 </a:t>
            </a:r>
            <a:r>
              <a:rPr lang="zh-TW" altLang="en-US" sz="2200" b="1" dirty="0" smtClean="0">
                <a:solidFill>
                  <a:srgbClr val="003300"/>
                </a:solidFill>
                <a:latin typeface="標楷體" panose="03000509000000000000" pitchFamily="65" charset="-120"/>
                <a:ea typeface="標楷體" panose="03000509000000000000" pitchFamily="65" charset="-120"/>
              </a:rPr>
              <a:t>月</a:t>
            </a:r>
            <a:r>
              <a:rPr lang="en-US" altLang="zh-TW" sz="2200" b="1" dirty="0" smtClean="0">
                <a:solidFill>
                  <a:srgbClr val="003300"/>
                </a:solidFill>
                <a:latin typeface="標楷體" panose="03000509000000000000" pitchFamily="65" charset="-120"/>
                <a:ea typeface="標楷體" panose="03000509000000000000" pitchFamily="65" charset="-120"/>
              </a:rPr>
              <a:t>1 </a:t>
            </a:r>
            <a:r>
              <a:rPr lang="zh-TW" altLang="en-US" sz="2200" b="1" dirty="0" smtClean="0">
                <a:solidFill>
                  <a:srgbClr val="003300"/>
                </a:solidFill>
                <a:latin typeface="標楷體" panose="03000509000000000000" pitchFamily="65" charset="-120"/>
                <a:ea typeface="標楷體" panose="03000509000000000000" pitchFamily="65" charset="-120"/>
              </a:rPr>
              <a:t>日至</a:t>
            </a:r>
            <a:r>
              <a:rPr lang="en-US" altLang="zh-TW" sz="2200" b="1" dirty="0" smtClean="0">
                <a:solidFill>
                  <a:srgbClr val="003300"/>
                </a:solidFill>
                <a:latin typeface="標楷體" panose="03000509000000000000" pitchFamily="65" charset="-120"/>
                <a:ea typeface="標楷體" panose="03000509000000000000" pitchFamily="65" charset="-120"/>
              </a:rPr>
              <a:t>103 </a:t>
            </a:r>
            <a:r>
              <a:rPr lang="zh-TW" altLang="en-US" sz="2200" b="1" dirty="0" smtClean="0">
                <a:solidFill>
                  <a:srgbClr val="003300"/>
                </a:solidFill>
                <a:latin typeface="標楷體" panose="03000509000000000000" pitchFamily="65" charset="-120"/>
                <a:ea typeface="標楷體" panose="03000509000000000000" pitchFamily="65" charset="-120"/>
              </a:rPr>
              <a:t>年</a:t>
            </a:r>
            <a:r>
              <a:rPr lang="en-US" altLang="zh-TW" sz="2200" b="1" dirty="0" smtClean="0">
                <a:solidFill>
                  <a:srgbClr val="003300"/>
                </a:solidFill>
                <a:latin typeface="標楷體" panose="03000509000000000000" pitchFamily="65" charset="-120"/>
                <a:ea typeface="標楷體" panose="03000509000000000000" pitchFamily="65" charset="-120"/>
              </a:rPr>
              <a:t>6</a:t>
            </a:r>
            <a:r>
              <a:rPr lang="zh-TW" altLang="en-US" sz="2200" b="1" dirty="0" smtClean="0">
                <a:solidFill>
                  <a:srgbClr val="003300"/>
                </a:solidFill>
                <a:latin typeface="標楷體" panose="03000509000000000000" pitchFamily="65" charset="-120"/>
                <a:ea typeface="標楷體" panose="03000509000000000000" pitchFamily="65" charset="-120"/>
              </a:rPr>
              <a:t>月</a:t>
            </a:r>
            <a:r>
              <a:rPr lang="en-US" altLang="zh-TW" sz="2200" b="1" dirty="0" smtClean="0">
                <a:solidFill>
                  <a:srgbClr val="003300"/>
                </a:solidFill>
                <a:latin typeface="標楷體" panose="03000509000000000000" pitchFamily="65" charset="-120"/>
                <a:ea typeface="標楷體" panose="03000509000000000000" pitchFamily="65" charset="-120"/>
              </a:rPr>
              <a:t>30 </a:t>
            </a:r>
            <a:r>
              <a:rPr lang="zh-TW" altLang="en-US" sz="2200" b="1" dirty="0" smtClean="0">
                <a:solidFill>
                  <a:srgbClr val="003300"/>
                </a:solidFill>
                <a:latin typeface="標楷體" panose="03000509000000000000" pitchFamily="65" charset="-120"/>
                <a:ea typeface="標楷體" panose="03000509000000000000" pitchFamily="65" charset="-120"/>
              </a:rPr>
              <a:t>日</a:t>
            </a:r>
            <a:r>
              <a:rPr lang="en-US" altLang="zh-TW" sz="2200" b="1" dirty="0" smtClean="0">
                <a:solidFill>
                  <a:srgbClr val="003300"/>
                </a:solidFill>
                <a:latin typeface="標楷體" panose="03000509000000000000" pitchFamily="65" charset="-120"/>
                <a:ea typeface="標楷體" panose="03000509000000000000" pitchFamily="65" charset="-120"/>
              </a:rPr>
              <a:t>)</a:t>
            </a:r>
            <a:r>
              <a:rPr lang="zh-TW" altLang="en-US" sz="2200" b="1" dirty="0" smtClean="0">
                <a:solidFill>
                  <a:srgbClr val="003300"/>
                </a:solidFill>
                <a:latin typeface="標楷體" panose="03000509000000000000" pitchFamily="65" charset="-120"/>
                <a:ea typeface="標楷體" panose="03000509000000000000" pitchFamily="65" charset="-120"/>
              </a:rPr>
              <a:t>以房屋為鋼筋混凝土以上構造，經逐棟認定符合獨棟建築、外觀豪華、地段絕佳、景觀甚好、每層戶少、戶戶車位、保全嚴密、管理週全等八大標準，且房地總價</a:t>
            </a:r>
            <a:r>
              <a:rPr lang="en-US" altLang="zh-TW" sz="2200" b="1" dirty="0" smtClean="0">
                <a:solidFill>
                  <a:srgbClr val="003300"/>
                </a:solidFill>
                <a:latin typeface="標楷體" panose="03000509000000000000" pitchFamily="65" charset="-120"/>
                <a:ea typeface="標楷體" panose="03000509000000000000" pitchFamily="65" charset="-120"/>
              </a:rPr>
              <a:t>8,000 </a:t>
            </a:r>
            <a:r>
              <a:rPr lang="zh-TW" altLang="en-US" sz="2200" b="1" dirty="0" smtClean="0">
                <a:solidFill>
                  <a:srgbClr val="003300"/>
                </a:solidFill>
                <a:latin typeface="標楷體" panose="03000509000000000000" pitchFamily="65" charset="-120"/>
                <a:ea typeface="標楷體" panose="03000509000000000000" pitchFamily="65" charset="-120"/>
              </a:rPr>
              <a:t>萬元以上、每坪單價</a:t>
            </a:r>
            <a:r>
              <a:rPr lang="en-US" altLang="zh-TW" sz="2200" b="1" dirty="0" smtClean="0">
                <a:solidFill>
                  <a:srgbClr val="003300"/>
                </a:solidFill>
                <a:latin typeface="標楷體" panose="03000509000000000000" pitchFamily="65" charset="-120"/>
                <a:ea typeface="標楷體" panose="03000509000000000000" pitchFamily="65" charset="-120"/>
              </a:rPr>
              <a:t>100 </a:t>
            </a:r>
            <a:r>
              <a:rPr lang="zh-TW" altLang="en-US" sz="2200" b="1" dirty="0" smtClean="0">
                <a:solidFill>
                  <a:srgbClr val="003300"/>
                </a:solidFill>
                <a:latin typeface="標楷體" panose="03000509000000000000" pitchFamily="65" charset="-120"/>
                <a:ea typeface="標楷體" panose="03000509000000000000" pitchFamily="65" charset="-120"/>
              </a:rPr>
              <a:t>萬元以上或每戶面積達</a:t>
            </a:r>
            <a:r>
              <a:rPr lang="en-US" altLang="zh-TW" sz="2200" b="1" dirty="0" smtClean="0">
                <a:solidFill>
                  <a:srgbClr val="003300"/>
                </a:solidFill>
                <a:latin typeface="標楷體" panose="03000509000000000000" pitchFamily="65" charset="-120"/>
                <a:ea typeface="標楷體" panose="03000509000000000000" pitchFamily="65" charset="-120"/>
              </a:rPr>
              <a:t>80 </a:t>
            </a:r>
            <a:r>
              <a:rPr lang="zh-TW" altLang="en-US" sz="2200" b="1" dirty="0" smtClean="0">
                <a:solidFill>
                  <a:srgbClr val="003300"/>
                </a:solidFill>
                <a:latin typeface="標楷體" panose="03000509000000000000" pitchFamily="65" charset="-120"/>
                <a:ea typeface="標楷體" panose="03000509000000000000" pitchFamily="65" charset="-120"/>
              </a:rPr>
              <a:t>坪以上，及每棟房屋符合上述要件之戶數達</a:t>
            </a:r>
            <a:r>
              <a:rPr lang="en-US" altLang="zh-TW" sz="2200" b="1" dirty="0" smtClean="0">
                <a:solidFill>
                  <a:srgbClr val="003300"/>
                </a:solidFill>
                <a:latin typeface="標楷體" panose="03000509000000000000" pitchFamily="65" charset="-120"/>
                <a:ea typeface="標楷體" panose="03000509000000000000" pitchFamily="65" charset="-120"/>
              </a:rPr>
              <a:t>70%</a:t>
            </a:r>
            <a:r>
              <a:rPr lang="zh-TW" altLang="en-US" sz="2200" b="1" dirty="0" smtClean="0">
                <a:solidFill>
                  <a:srgbClr val="003300"/>
                </a:solidFill>
                <a:latin typeface="標楷體" panose="03000509000000000000" pitchFamily="65" charset="-120"/>
                <a:ea typeface="標楷體" panose="03000509000000000000" pitchFamily="65" charset="-120"/>
              </a:rPr>
              <a:t>以上者，則整棟列入高級住宅，按其所處地點之路段率加價課徵房屋稅。</a:t>
            </a:r>
          </a:p>
          <a:p>
            <a:r>
              <a:rPr lang="en-US" altLang="zh-TW" sz="2200" b="1" dirty="0" smtClean="0">
                <a:solidFill>
                  <a:srgbClr val="002060"/>
                </a:solidFill>
                <a:latin typeface="標楷體" panose="03000509000000000000" pitchFamily="65" charset="-120"/>
                <a:ea typeface="標楷體" panose="03000509000000000000" pitchFamily="65" charset="-120"/>
              </a:rPr>
              <a:t>(</a:t>
            </a:r>
            <a:r>
              <a:rPr lang="en-US" altLang="zh-TW" sz="2200" b="1" dirty="0">
                <a:solidFill>
                  <a:srgbClr val="002060"/>
                </a:solidFill>
                <a:latin typeface="標楷體" panose="03000509000000000000" pitchFamily="65" charset="-120"/>
                <a:ea typeface="標楷體" panose="03000509000000000000" pitchFamily="65" charset="-120"/>
              </a:rPr>
              <a:t>2)</a:t>
            </a:r>
            <a:r>
              <a:rPr lang="zh-TW" altLang="en-US" sz="2200" b="1" dirty="0">
                <a:solidFill>
                  <a:srgbClr val="002060"/>
                </a:solidFill>
                <a:latin typeface="標楷體" panose="03000509000000000000" pitchFamily="65" charset="-120"/>
                <a:ea typeface="標楷體" panose="03000509000000000000" pitchFamily="65" charset="-120"/>
              </a:rPr>
              <a:t>修正按「戶」認定</a:t>
            </a:r>
            <a:r>
              <a:rPr lang="en-US" altLang="zh-TW" sz="2200" b="1" dirty="0">
                <a:solidFill>
                  <a:srgbClr val="002060"/>
                </a:solidFill>
                <a:latin typeface="標楷體" panose="03000509000000000000" pitchFamily="65" charset="-120"/>
                <a:ea typeface="標楷體" panose="03000509000000000000" pitchFamily="65" charset="-120"/>
              </a:rPr>
              <a:t>(</a:t>
            </a:r>
            <a:r>
              <a:rPr lang="zh-TW" altLang="en-US" sz="2200" b="1" dirty="0">
                <a:solidFill>
                  <a:srgbClr val="002060"/>
                </a:solidFill>
                <a:latin typeface="標楷體" panose="03000509000000000000" pitchFamily="65" charset="-120"/>
                <a:ea typeface="標楷體" panose="03000509000000000000" pitchFamily="65" charset="-120"/>
              </a:rPr>
              <a:t>自</a:t>
            </a:r>
            <a:r>
              <a:rPr lang="en-US" altLang="zh-TW" sz="2200" b="1" dirty="0">
                <a:solidFill>
                  <a:srgbClr val="002060"/>
                </a:solidFill>
                <a:latin typeface="標楷體" panose="03000509000000000000" pitchFamily="65" charset="-120"/>
                <a:ea typeface="標楷體" panose="03000509000000000000" pitchFamily="65" charset="-120"/>
              </a:rPr>
              <a:t>103 </a:t>
            </a:r>
            <a:r>
              <a:rPr lang="zh-TW" altLang="en-US" sz="2200" b="1" dirty="0">
                <a:solidFill>
                  <a:srgbClr val="002060"/>
                </a:solidFill>
                <a:latin typeface="標楷體" panose="03000509000000000000" pitchFamily="65" charset="-120"/>
                <a:ea typeface="標楷體" panose="03000509000000000000" pitchFamily="65" charset="-120"/>
              </a:rPr>
              <a:t>年</a:t>
            </a:r>
            <a:r>
              <a:rPr lang="en-US" altLang="zh-TW" sz="2200" b="1" dirty="0">
                <a:solidFill>
                  <a:srgbClr val="002060"/>
                </a:solidFill>
                <a:latin typeface="標楷體" panose="03000509000000000000" pitchFamily="65" charset="-120"/>
                <a:ea typeface="標楷體" panose="03000509000000000000" pitchFamily="65" charset="-120"/>
              </a:rPr>
              <a:t>7 </a:t>
            </a:r>
            <a:r>
              <a:rPr lang="zh-TW" altLang="en-US" sz="2200" b="1" dirty="0">
                <a:solidFill>
                  <a:srgbClr val="002060"/>
                </a:solidFill>
                <a:latin typeface="標楷體" panose="03000509000000000000" pitchFamily="65" charset="-120"/>
                <a:ea typeface="標楷體" panose="03000509000000000000" pitchFamily="65" charset="-120"/>
              </a:rPr>
              <a:t>月</a:t>
            </a:r>
            <a:r>
              <a:rPr lang="en-US" altLang="zh-TW" sz="2200" b="1" dirty="0">
                <a:solidFill>
                  <a:srgbClr val="002060"/>
                </a:solidFill>
                <a:latin typeface="標楷體" panose="03000509000000000000" pitchFamily="65" charset="-120"/>
                <a:ea typeface="標楷體" panose="03000509000000000000" pitchFamily="65" charset="-120"/>
              </a:rPr>
              <a:t>1 </a:t>
            </a:r>
            <a:r>
              <a:rPr lang="zh-TW" altLang="en-US" sz="2200" b="1" dirty="0">
                <a:solidFill>
                  <a:srgbClr val="002060"/>
                </a:solidFill>
                <a:latin typeface="標楷體" panose="03000509000000000000" pitchFamily="65" charset="-120"/>
                <a:ea typeface="標楷體" panose="03000509000000000000" pitchFamily="65" charset="-120"/>
              </a:rPr>
              <a:t>日起實施</a:t>
            </a:r>
            <a:r>
              <a:rPr lang="en-US" altLang="zh-TW" sz="2200" b="1" dirty="0">
                <a:solidFill>
                  <a:srgbClr val="002060"/>
                </a:solidFill>
                <a:latin typeface="標楷體" panose="03000509000000000000" pitchFamily="65" charset="-120"/>
                <a:ea typeface="標楷體" panose="03000509000000000000" pitchFamily="65" charset="-120"/>
              </a:rPr>
              <a:t>)</a:t>
            </a:r>
          </a:p>
          <a:p>
            <a:r>
              <a:rPr lang="zh-TW" altLang="en-US" sz="2200" b="1" dirty="0" smtClean="0">
                <a:solidFill>
                  <a:srgbClr val="FF0000"/>
                </a:solidFill>
                <a:latin typeface="標楷體" panose="03000509000000000000" pitchFamily="65" charset="-120"/>
                <a:ea typeface="標楷體" panose="03000509000000000000" pitchFamily="65" charset="-120"/>
              </a:rPr>
              <a:t>①實施</a:t>
            </a:r>
            <a:r>
              <a:rPr lang="zh-TW" altLang="en-US" sz="2200" b="1" dirty="0">
                <a:solidFill>
                  <a:srgbClr val="FF0000"/>
                </a:solidFill>
                <a:latin typeface="標楷體" panose="03000509000000000000" pitchFamily="65" charset="-120"/>
                <a:ea typeface="標楷體" panose="03000509000000000000" pitchFamily="65" charset="-120"/>
              </a:rPr>
              <a:t>情形</a:t>
            </a:r>
          </a:p>
          <a:p>
            <a:r>
              <a:rPr lang="zh-TW" altLang="en-US" sz="2200" b="1" dirty="0">
                <a:solidFill>
                  <a:srgbClr val="993366"/>
                </a:solidFill>
                <a:latin typeface="標楷體" panose="03000509000000000000" pitchFamily="65" charset="-120"/>
                <a:ea typeface="標楷體" panose="03000509000000000000" pitchFamily="65" charset="-120"/>
              </a:rPr>
              <a:t>高級住宅加價課徵房屋稅實施</a:t>
            </a:r>
            <a:r>
              <a:rPr lang="en-US" altLang="zh-TW" sz="2200" b="1" dirty="0" smtClean="0">
                <a:solidFill>
                  <a:srgbClr val="993366"/>
                </a:solidFill>
                <a:latin typeface="標楷體" panose="03000509000000000000" pitchFamily="65" charset="-120"/>
                <a:ea typeface="標楷體" panose="03000509000000000000" pitchFamily="65" charset="-120"/>
              </a:rPr>
              <a:t>3</a:t>
            </a:r>
            <a:r>
              <a:rPr lang="zh-TW" altLang="en-US" sz="2200" b="1" dirty="0" smtClean="0">
                <a:solidFill>
                  <a:srgbClr val="993366"/>
                </a:solidFill>
                <a:latin typeface="標楷體" panose="03000509000000000000" pitchFamily="65" charset="-120"/>
                <a:ea typeface="標楷體" panose="03000509000000000000" pitchFamily="65" charset="-120"/>
              </a:rPr>
              <a:t>年</a:t>
            </a:r>
            <a:r>
              <a:rPr lang="zh-TW" altLang="en-US" sz="2200" b="1" dirty="0">
                <a:solidFill>
                  <a:srgbClr val="993366"/>
                </a:solidFill>
                <a:latin typeface="標楷體" panose="03000509000000000000" pitchFamily="65" charset="-120"/>
                <a:ea typeface="標楷體" panose="03000509000000000000" pitchFamily="65" charset="-120"/>
              </a:rPr>
              <a:t>以來</a:t>
            </a:r>
            <a:r>
              <a:rPr lang="zh-TW" altLang="en-US" sz="2200" b="1" dirty="0" smtClean="0">
                <a:solidFill>
                  <a:srgbClr val="993366"/>
                </a:solidFill>
                <a:latin typeface="標楷體" panose="03000509000000000000" pitchFamily="65" charset="-120"/>
                <a:ea typeface="標楷體" panose="03000509000000000000" pitchFamily="65" charset="-120"/>
              </a:rPr>
              <a:t>，</a:t>
            </a:r>
            <a:r>
              <a:rPr lang="zh-TW" altLang="en-US" sz="2200" b="1" dirty="0">
                <a:solidFill>
                  <a:srgbClr val="993366"/>
                </a:solidFill>
                <a:latin typeface="標楷體" panose="03000509000000000000" pitchFamily="65" charset="-120"/>
                <a:ea typeface="標楷體" panose="03000509000000000000" pitchFamily="65" charset="-120"/>
              </a:rPr>
              <a:t>發現採逐「棟</a:t>
            </a:r>
            <a:r>
              <a:rPr lang="zh-TW" altLang="en-US" sz="2200" b="1" dirty="0" smtClean="0">
                <a:solidFill>
                  <a:srgbClr val="993366"/>
                </a:solidFill>
                <a:latin typeface="標楷體" panose="03000509000000000000" pitchFamily="65" charset="-120"/>
                <a:ea typeface="標楷體" panose="03000509000000000000" pitchFamily="65" charset="-120"/>
              </a:rPr>
              <a:t>」認定</a:t>
            </a:r>
            <a:r>
              <a:rPr lang="zh-TW" altLang="en-US" sz="2200" b="1" dirty="0">
                <a:solidFill>
                  <a:srgbClr val="993366"/>
                </a:solidFill>
                <a:latin typeface="標楷體" panose="03000509000000000000" pitchFamily="65" charset="-120"/>
                <a:ea typeface="標楷體" panose="03000509000000000000" pitchFamily="65" charset="-120"/>
              </a:rPr>
              <a:t>方式，易產生整棟</a:t>
            </a:r>
            <a:r>
              <a:rPr lang="en-US" altLang="zh-TW" sz="2200" b="1" dirty="0">
                <a:solidFill>
                  <a:srgbClr val="993366"/>
                </a:solidFill>
                <a:latin typeface="標楷體" panose="03000509000000000000" pitchFamily="65" charset="-120"/>
                <a:ea typeface="標楷體" panose="03000509000000000000" pitchFamily="65" charset="-120"/>
              </a:rPr>
              <a:t>70%</a:t>
            </a:r>
            <a:r>
              <a:rPr lang="zh-TW" altLang="en-US" sz="2200" b="1" dirty="0">
                <a:solidFill>
                  <a:srgbClr val="993366"/>
                </a:solidFill>
                <a:latin typeface="標楷體" panose="03000509000000000000" pitchFamily="65" charset="-120"/>
                <a:ea typeface="標楷體" panose="03000509000000000000" pitchFamily="65" charset="-120"/>
              </a:rPr>
              <a:t>以上戶數符合高級住宅</a:t>
            </a:r>
            <a:r>
              <a:rPr lang="zh-TW" altLang="en-US" sz="2200" b="1" dirty="0" smtClean="0">
                <a:solidFill>
                  <a:srgbClr val="993366"/>
                </a:solidFill>
                <a:latin typeface="標楷體" panose="03000509000000000000" pitchFamily="65" charset="-120"/>
                <a:ea typeface="標楷體" panose="03000509000000000000" pitchFamily="65" charset="-120"/>
              </a:rPr>
              <a:t>認定標準</a:t>
            </a:r>
            <a:r>
              <a:rPr lang="zh-TW" altLang="en-US" sz="2200" b="1" dirty="0">
                <a:solidFill>
                  <a:srgbClr val="993366"/>
                </a:solidFill>
                <a:latin typeface="標楷體" panose="03000509000000000000" pitchFamily="65" charset="-120"/>
                <a:ea typeface="標楷體" panose="03000509000000000000" pitchFamily="65" charset="-120"/>
              </a:rPr>
              <a:t>，惟同棟部分總價未達</a:t>
            </a:r>
            <a:r>
              <a:rPr lang="en-US" altLang="zh-TW" sz="2200" b="1" dirty="0" smtClean="0">
                <a:solidFill>
                  <a:srgbClr val="993366"/>
                </a:solidFill>
                <a:latin typeface="標楷體" panose="03000509000000000000" pitchFamily="65" charset="-120"/>
                <a:ea typeface="標楷體" panose="03000509000000000000" pitchFamily="65" charset="-120"/>
              </a:rPr>
              <a:t>8,000</a:t>
            </a:r>
            <a:r>
              <a:rPr lang="zh-TW" altLang="en-US" sz="2200" b="1" dirty="0" smtClean="0">
                <a:solidFill>
                  <a:srgbClr val="993366"/>
                </a:solidFill>
                <a:latin typeface="標楷體" panose="03000509000000000000" pitchFamily="65" charset="-120"/>
                <a:ea typeface="標楷體" panose="03000509000000000000" pitchFamily="65" charset="-120"/>
              </a:rPr>
              <a:t>萬元之</a:t>
            </a:r>
            <a:r>
              <a:rPr lang="zh-TW" altLang="en-US" sz="2200" b="1" dirty="0">
                <a:solidFill>
                  <a:srgbClr val="993366"/>
                </a:solidFill>
                <a:latin typeface="標楷體" panose="03000509000000000000" pitchFamily="65" charset="-120"/>
                <a:ea typeface="標楷體" panose="03000509000000000000" pitchFamily="65" charset="-120"/>
              </a:rPr>
              <a:t>小坪數</a:t>
            </a:r>
            <a:r>
              <a:rPr lang="zh-TW" altLang="en-US" sz="2200" b="1" dirty="0" smtClean="0">
                <a:solidFill>
                  <a:srgbClr val="993366"/>
                </a:solidFill>
                <a:latin typeface="標楷體" panose="03000509000000000000" pitchFamily="65" charset="-120"/>
                <a:ea typeface="標楷體" panose="03000509000000000000" pitchFamily="65" charset="-120"/>
              </a:rPr>
              <a:t>房屋亦</a:t>
            </a:r>
            <a:r>
              <a:rPr lang="zh-TW" altLang="en-US" sz="2200" b="1" dirty="0">
                <a:solidFill>
                  <a:srgbClr val="993366"/>
                </a:solidFill>
                <a:latin typeface="標楷體" panose="03000509000000000000" pitchFamily="65" charset="-120"/>
                <a:ea typeface="標楷體" panose="03000509000000000000" pitchFamily="65" charset="-120"/>
              </a:rPr>
              <a:t>需列入；或部分大坪數房屋雖符合房地總價</a:t>
            </a:r>
            <a:r>
              <a:rPr lang="en-US" altLang="zh-TW" sz="2200" b="1" dirty="0" smtClean="0">
                <a:solidFill>
                  <a:srgbClr val="993366"/>
                </a:solidFill>
                <a:latin typeface="標楷體" panose="03000509000000000000" pitchFamily="65" charset="-120"/>
                <a:ea typeface="標楷體" panose="03000509000000000000" pitchFamily="65" charset="-120"/>
              </a:rPr>
              <a:t>8,000</a:t>
            </a:r>
            <a:r>
              <a:rPr lang="zh-TW" altLang="en-US" sz="2200" b="1" dirty="0">
                <a:solidFill>
                  <a:srgbClr val="993366"/>
                </a:solidFill>
                <a:latin typeface="標楷體" panose="03000509000000000000" pitchFamily="65" charset="-120"/>
                <a:ea typeface="標楷體" panose="03000509000000000000" pitchFamily="65" charset="-120"/>
              </a:rPr>
              <a:t>萬元以上之認定標準，惟整棟符合高級住宅認定</a:t>
            </a:r>
            <a:r>
              <a:rPr lang="zh-TW" altLang="en-US" sz="2200" b="1" dirty="0" smtClean="0">
                <a:solidFill>
                  <a:srgbClr val="993366"/>
                </a:solidFill>
                <a:latin typeface="標楷體" panose="03000509000000000000" pitchFamily="65" charset="-120"/>
                <a:ea typeface="標楷體" panose="03000509000000000000" pitchFamily="65" charset="-120"/>
              </a:rPr>
              <a:t>標準之</a:t>
            </a:r>
            <a:r>
              <a:rPr lang="zh-TW" altLang="en-US" sz="2200" b="1" dirty="0">
                <a:solidFill>
                  <a:srgbClr val="993366"/>
                </a:solidFill>
                <a:latin typeface="標楷體" panose="03000509000000000000" pitchFamily="65" charset="-120"/>
                <a:ea typeface="標楷體" panose="03000509000000000000" pitchFamily="65" charset="-120"/>
              </a:rPr>
              <a:t>戶數比率低於</a:t>
            </a:r>
            <a:r>
              <a:rPr lang="en-US" altLang="zh-TW" sz="2200" b="1" dirty="0">
                <a:solidFill>
                  <a:srgbClr val="993366"/>
                </a:solidFill>
                <a:latin typeface="標楷體" panose="03000509000000000000" pitchFamily="65" charset="-120"/>
                <a:ea typeface="標楷體" panose="03000509000000000000" pitchFamily="65" charset="-120"/>
              </a:rPr>
              <a:t>70%</a:t>
            </a:r>
            <a:r>
              <a:rPr lang="zh-TW" altLang="en-US" sz="2200" b="1" dirty="0">
                <a:solidFill>
                  <a:srgbClr val="993366"/>
                </a:solidFill>
                <a:latin typeface="標楷體" panose="03000509000000000000" pitchFamily="65" charset="-120"/>
                <a:ea typeface="標楷體" panose="03000509000000000000" pitchFamily="65" charset="-120"/>
              </a:rPr>
              <a:t>而予以排除未列入加價課徵範圍</a:t>
            </a:r>
            <a:r>
              <a:rPr lang="zh-TW" altLang="en-US" sz="2200" b="1" dirty="0" smtClean="0">
                <a:solidFill>
                  <a:srgbClr val="993366"/>
                </a:solidFill>
                <a:latin typeface="標楷體" panose="03000509000000000000" pitchFamily="65" charset="-120"/>
                <a:ea typeface="標楷體" panose="03000509000000000000" pitchFamily="65" charset="-120"/>
              </a:rPr>
              <a:t>，造成</a:t>
            </a:r>
            <a:r>
              <a:rPr lang="zh-TW" altLang="en-US" sz="2200" b="1" dirty="0">
                <a:solidFill>
                  <a:srgbClr val="993366"/>
                </a:solidFill>
                <a:latin typeface="標楷體" panose="03000509000000000000" pitchFamily="65" charset="-120"/>
                <a:ea typeface="標楷體" panose="03000509000000000000" pitchFamily="65" charset="-120"/>
              </a:rPr>
              <a:t>課稅不公平之缺失。</a:t>
            </a:r>
          </a:p>
          <a:p>
            <a:r>
              <a:rPr lang="zh-TW" altLang="en-US" sz="2200" b="1" dirty="0" smtClean="0">
                <a:solidFill>
                  <a:srgbClr val="FF0000"/>
                </a:solidFill>
                <a:latin typeface="標楷體" panose="03000509000000000000" pitchFamily="65" charset="-120"/>
                <a:ea typeface="標楷體" panose="03000509000000000000" pitchFamily="65" charset="-120"/>
              </a:rPr>
              <a:t>②修正</a:t>
            </a:r>
            <a:r>
              <a:rPr lang="zh-TW" altLang="en-US" sz="2200" b="1" dirty="0">
                <a:solidFill>
                  <a:srgbClr val="FF0000"/>
                </a:solidFill>
                <a:latin typeface="標楷體" panose="03000509000000000000" pitchFamily="65" charset="-120"/>
                <a:ea typeface="標楷體" panose="03000509000000000000" pitchFamily="65" charset="-120"/>
              </a:rPr>
              <a:t>為按「戶」</a:t>
            </a:r>
            <a:r>
              <a:rPr lang="zh-TW" altLang="en-US" sz="2200" b="1" dirty="0" smtClean="0">
                <a:solidFill>
                  <a:srgbClr val="FF0000"/>
                </a:solidFill>
                <a:latin typeface="標楷體" panose="03000509000000000000" pitchFamily="65" charset="-120"/>
                <a:ea typeface="標楷體" panose="03000509000000000000" pitchFamily="65" charset="-120"/>
              </a:rPr>
              <a:t>認定</a:t>
            </a:r>
          </a:p>
        </p:txBody>
      </p:sp>
      <p:sp>
        <p:nvSpPr>
          <p:cNvPr id="3" name="文字方塊 1"/>
          <p:cNvSpPr txBox="1">
            <a:spLocks noChangeArrowheads="1"/>
          </p:cNvSpPr>
          <p:nvPr/>
        </p:nvSpPr>
        <p:spPr bwMode="auto">
          <a:xfrm>
            <a:off x="8459787" y="6206162"/>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P3</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357724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348525"/>
            <a:ext cx="7848872" cy="2123658"/>
          </a:xfrm>
          <a:prstGeom prst="rect">
            <a:avLst/>
          </a:prstGeom>
        </p:spPr>
        <p:txBody>
          <a:bodyPr wrap="square">
            <a:spAutoFit/>
          </a:bodyPr>
          <a:lstStyle/>
          <a:p>
            <a:r>
              <a:rPr lang="zh-TW" altLang="en-US" sz="2200" b="1" dirty="0" smtClean="0">
                <a:solidFill>
                  <a:srgbClr val="0000CC"/>
                </a:solidFill>
                <a:latin typeface="標楷體" panose="03000509000000000000" pitchFamily="65" charset="-120"/>
                <a:ea typeface="標楷體" panose="03000509000000000000" pitchFamily="65" charset="-120"/>
              </a:rPr>
              <a:t>為消除前述缺失，乃修正本市「房屋標準價格及房屋現值評定作業要點」第</a:t>
            </a:r>
            <a:r>
              <a:rPr lang="en-US" altLang="zh-TW" sz="2200" b="1" dirty="0" smtClean="0">
                <a:solidFill>
                  <a:srgbClr val="0000CC"/>
                </a:solidFill>
                <a:latin typeface="標楷體" panose="03000509000000000000" pitchFamily="65" charset="-120"/>
                <a:ea typeface="標楷體" panose="03000509000000000000" pitchFamily="65" charset="-120"/>
              </a:rPr>
              <a:t>15</a:t>
            </a:r>
            <a:r>
              <a:rPr lang="zh-TW" altLang="en-US" sz="2200" b="1" dirty="0" smtClean="0">
                <a:solidFill>
                  <a:srgbClr val="0000CC"/>
                </a:solidFill>
                <a:latin typeface="標楷體" panose="03000509000000000000" pitchFamily="65" charset="-120"/>
                <a:ea typeface="標楷體" panose="03000509000000000000" pitchFamily="65" charset="-120"/>
              </a:rPr>
              <a:t>點有關高級住宅認定要件由逐「棟」認定改採按「戶」認定，且仍按各高級住宅所處地點之路段率加價課徵房屋稅，期使高級住宅之認定更加公平合理。上開修正提案，經本市不動產評價委員會</a:t>
            </a:r>
            <a:r>
              <a:rPr lang="en-US" altLang="zh-TW" sz="2200" b="1" dirty="0" smtClean="0">
                <a:solidFill>
                  <a:srgbClr val="0000CC"/>
                </a:solidFill>
                <a:latin typeface="標楷體" panose="03000509000000000000" pitchFamily="65" charset="-120"/>
                <a:ea typeface="標楷體" panose="03000509000000000000" pitchFamily="65" charset="-120"/>
              </a:rPr>
              <a:t>103</a:t>
            </a:r>
            <a:r>
              <a:rPr lang="zh-TW" altLang="en-US" sz="2200" b="1" dirty="0" smtClean="0">
                <a:solidFill>
                  <a:srgbClr val="0000CC"/>
                </a:solidFill>
                <a:latin typeface="標楷體" panose="03000509000000000000" pitchFamily="65" charset="-120"/>
                <a:ea typeface="標楷體" panose="03000509000000000000" pitchFamily="65" charset="-120"/>
              </a:rPr>
              <a:t>年</a:t>
            </a:r>
            <a:r>
              <a:rPr lang="en-US" altLang="zh-TW" sz="2200" b="1" dirty="0" smtClean="0">
                <a:solidFill>
                  <a:srgbClr val="0000CC"/>
                </a:solidFill>
                <a:latin typeface="標楷體" panose="03000509000000000000" pitchFamily="65" charset="-120"/>
                <a:ea typeface="標楷體" panose="03000509000000000000" pitchFamily="65" charset="-120"/>
              </a:rPr>
              <a:t>1</a:t>
            </a:r>
            <a:r>
              <a:rPr lang="zh-TW" altLang="en-US" sz="2200" b="1" dirty="0" smtClean="0">
                <a:solidFill>
                  <a:srgbClr val="0000CC"/>
                </a:solidFill>
                <a:latin typeface="標楷體" panose="03000509000000000000" pitchFamily="65" charset="-120"/>
                <a:ea typeface="標楷體" panose="03000509000000000000" pitchFamily="65" charset="-120"/>
              </a:rPr>
              <a:t>月</a:t>
            </a:r>
            <a:r>
              <a:rPr lang="en-US" altLang="zh-TW" sz="2200" b="1" dirty="0" smtClean="0">
                <a:solidFill>
                  <a:srgbClr val="0000CC"/>
                </a:solidFill>
                <a:latin typeface="標楷體" panose="03000509000000000000" pitchFamily="65" charset="-120"/>
                <a:ea typeface="標楷體" panose="03000509000000000000" pitchFamily="65" charset="-120"/>
              </a:rPr>
              <a:t>22</a:t>
            </a:r>
            <a:r>
              <a:rPr lang="zh-TW" altLang="en-US" sz="2200" b="1" dirty="0" smtClean="0">
                <a:solidFill>
                  <a:srgbClr val="0000CC"/>
                </a:solidFill>
                <a:latin typeface="標楷體" panose="03000509000000000000" pitchFamily="65" charset="-120"/>
                <a:ea typeface="標楷體" panose="03000509000000000000" pitchFamily="65" charset="-120"/>
              </a:rPr>
              <a:t>日常會審議通過，並由本府公告自</a:t>
            </a:r>
            <a:r>
              <a:rPr lang="en-US" altLang="zh-TW" sz="2200" b="1" dirty="0" smtClean="0">
                <a:solidFill>
                  <a:srgbClr val="0000CC"/>
                </a:solidFill>
                <a:latin typeface="標楷體" panose="03000509000000000000" pitchFamily="65" charset="-120"/>
                <a:ea typeface="標楷體" panose="03000509000000000000" pitchFamily="65" charset="-120"/>
              </a:rPr>
              <a:t>103</a:t>
            </a:r>
            <a:r>
              <a:rPr lang="zh-TW" altLang="en-US" sz="2200" b="1" dirty="0" smtClean="0">
                <a:solidFill>
                  <a:srgbClr val="0000CC"/>
                </a:solidFill>
                <a:latin typeface="標楷體" panose="03000509000000000000" pitchFamily="65" charset="-120"/>
                <a:ea typeface="標楷體" panose="03000509000000000000" pitchFamily="65" charset="-120"/>
              </a:rPr>
              <a:t>年</a:t>
            </a:r>
            <a:r>
              <a:rPr lang="en-US" altLang="zh-TW" sz="2200" b="1" dirty="0" smtClean="0">
                <a:solidFill>
                  <a:srgbClr val="0000CC"/>
                </a:solidFill>
                <a:latin typeface="標楷體" panose="03000509000000000000" pitchFamily="65" charset="-120"/>
                <a:ea typeface="標楷體" panose="03000509000000000000" pitchFamily="65" charset="-120"/>
              </a:rPr>
              <a:t>7</a:t>
            </a:r>
            <a:r>
              <a:rPr lang="zh-TW" altLang="en-US" sz="2200" b="1" dirty="0" smtClean="0">
                <a:solidFill>
                  <a:srgbClr val="0000CC"/>
                </a:solidFill>
                <a:latin typeface="標楷體" panose="03000509000000000000" pitchFamily="65" charset="-120"/>
                <a:ea typeface="標楷體" panose="03000509000000000000" pitchFamily="65" charset="-120"/>
              </a:rPr>
              <a:t>月</a:t>
            </a:r>
            <a:r>
              <a:rPr lang="en-US" altLang="zh-TW" sz="2200" b="1" dirty="0" smtClean="0">
                <a:solidFill>
                  <a:srgbClr val="0000CC"/>
                </a:solidFill>
                <a:latin typeface="標楷體" panose="03000509000000000000" pitchFamily="65" charset="-120"/>
                <a:ea typeface="標楷體" panose="03000509000000000000" pitchFamily="65" charset="-120"/>
              </a:rPr>
              <a:t>1</a:t>
            </a:r>
            <a:r>
              <a:rPr lang="zh-TW" altLang="en-US" sz="2200" b="1" dirty="0" smtClean="0">
                <a:solidFill>
                  <a:srgbClr val="0000CC"/>
                </a:solidFill>
                <a:latin typeface="標楷體" panose="03000509000000000000" pitchFamily="65" charset="-120"/>
                <a:ea typeface="標楷體" panose="03000509000000000000" pitchFamily="65" charset="-120"/>
              </a:rPr>
              <a:t>日起實施。</a:t>
            </a:r>
            <a:endParaRPr lang="zh-TW" altLang="en-US" sz="2200" b="1" dirty="0">
              <a:solidFill>
                <a:srgbClr val="0000CC"/>
              </a:solidFill>
              <a:latin typeface="標楷體" panose="03000509000000000000" pitchFamily="65" charset="-120"/>
              <a:ea typeface="標楷體" panose="03000509000000000000" pitchFamily="65" charset="-120"/>
            </a:endParaRPr>
          </a:p>
        </p:txBody>
      </p:sp>
      <p:sp>
        <p:nvSpPr>
          <p:cNvPr id="3" name="矩形 2"/>
          <p:cNvSpPr/>
          <p:nvPr/>
        </p:nvSpPr>
        <p:spPr>
          <a:xfrm>
            <a:off x="1403648" y="2472183"/>
            <a:ext cx="5545108" cy="430887"/>
          </a:xfrm>
          <a:prstGeom prst="rect">
            <a:avLst/>
          </a:prstGeom>
        </p:spPr>
        <p:txBody>
          <a:bodyPr wrap="none">
            <a:spAutoFit/>
          </a:bodyPr>
          <a:lstStyle/>
          <a:p>
            <a:r>
              <a:rPr lang="zh-TW" altLang="en-US" sz="2200" b="1" dirty="0" smtClean="0">
                <a:solidFill>
                  <a:srgbClr val="FF0000"/>
                </a:solidFill>
                <a:latin typeface="標楷體" panose="03000509000000000000" pitchFamily="65" charset="-120"/>
                <a:ea typeface="標楷體" panose="03000509000000000000" pitchFamily="65" charset="-120"/>
              </a:rPr>
              <a:t>高級住宅加價課徵房屋稅之戶數及稅收分析</a:t>
            </a:r>
          </a:p>
        </p:txBody>
      </p:sp>
      <p:graphicFrame>
        <p:nvGraphicFramePr>
          <p:cNvPr id="4" name="表格 3"/>
          <p:cNvGraphicFramePr>
            <a:graphicFrameLocks noGrp="1"/>
          </p:cNvGraphicFramePr>
          <p:nvPr>
            <p:extLst>
              <p:ext uri="{D42A27DB-BD31-4B8C-83A1-F6EECF244321}">
                <p14:modId xmlns:p14="http://schemas.microsoft.com/office/powerpoint/2010/main" val="2413976748"/>
              </p:ext>
            </p:extLst>
          </p:nvPr>
        </p:nvGraphicFramePr>
        <p:xfrm>
          <a:off x="1530951" y="3020405"/>
          <a:ext cx="5136231" cy="2133600"/>
        </p:xfrm>
        <a:graphic>
          <a:graphicData uri="http://schemas.openxmlformats.org/drawingml/2006/table">
            <a:tbl>
              <a:tblPr firstRow="1" bandRow="1">
                <a:tableStyleId>{5C22544A-7EE6-4342-B048-85BDC9FD1C3A}</a:tableStyleId>
              </a:tblPr>
              <a:tblGrid>
                <a:gridCol w="1319808"/>
                <a:gridCol w="1800200"/>
                <a:gridCol w="2016223"/>
              </a:tblGrid>
              <a:tr h="370840">
                <a:tc>
                  <a:txBody>
                    <a:bodyPr/>
                    <a:lstStyle/>
                    <a:p>
                      <a:r>
                        <a:rPr lang="zh-TW" altLang="en-US" sz="2200" b="1" dirty="0" smtClean="0">
                          <a:solidFill>
                            <a:srgbClr val="002060"/>
                          </a:solidFill>
                          <a:latin typeface="標楷體" panose="03000509000000000000" pitchFamily="65" charset="-120"/>
                          <a:ea typeface="標楷體" panose="03000509000000000000" pitchFamily="65" charset="-120"/>
                        </a:rPr>
                        <a:t>開徵年度 </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TW" altLang="en-US" sz="2200" b="1" dirty="0" smtClean="0">
                          <a:solidFill>
                            <a:srgbClr val="002060"/>
                          </a:solidFill>
                          <a:latin typeface="標楷體" panose="03000509000000000000" pitchFamily="65" charset="-120"/>
                          <a:ea typeface="標楷體" panose="03000509000000000000" pitchFamily="65" charset="-120"/>
                        </a:rPr>
                        <a:t>開徵戶數</a:t>
                      </a:r>
                      <a:r>
                        <a:rPr lang="en-US" altLang="zh-TW" sz="2200" b="1" dirty="0" smtClean="0">
                          <a:solidFill>
                            <a:srgbClr val="002060"/>
                          </a:solidFill>
                          <a:latin typeface="標楷體" panose="03000509000000000000" pitchFamily="65" charset="-120"/>
                          <a:ea typeface="標楷體" panose="03000509000000000000" pitchFamily="65" charset="-120"/>
                        </a:rPr>
                        <a:t>/</a:t>
                      </a:r>
                      <a:r>
                        <a:rPr lang="zh-TW" altLang="en-US" sz="2200" b="1" dirty="0" smtClean="0">
                          <a:solidFill>
                            <a:srgbClr val="002060"/>
                          </a:solidFill>
                          <a:latin typeface="標楷體" panose="03000509000000000000" pitchFamily="65" charset="-120"/>
                          <a:ea typeface="標楷體" panose="03000509000000000000" pitchFamily="65" charset="-120"/>
                        </a:rPr>
                        <a:t>戶 </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TW" altLang="en-US" sz="2200" b="1" dirty="0" smtClean="0">
                          <a:solidFill>
                            <a:srgbClr val="002060"/>
                          </a:solidFill>
                          <a:latin typeface="標楷體" panose="03000509000000000000" pitchFamily="65" charset="-120"/>
                          <a:ea typeface="標楷體" panose="03000509000000000000" pitchFamily="65" charset="-120"/>
                        </a:rPr>
                        <a:t>增加稅收</a:t>
                      </a:r>
                      <a:r>
                        <a:rPr lang="en-US" altLang="zh-TW" sz="2200" b="1" dirty="0" smtClean="0">
                          <a:solidFill>
                            <a:srgbClr val="002060"/>
                          </a:solidFill>
                          <a:latin typeface="標楷體" panose="03000509000000000000" pitchFamily="65" charset="-120"/>
                          <a:ea typeface="標楷體" panose="03000509000000000000" pitchFamily="65" charset="-120"/>
                        </a:rPr>
                        <a:t>/</a:t>
                      </a:r>
                      <a:r>
                        <a:rPr lang="zh-TW" altLang="en-US" sz="2200" b="1" dirty="0" smtClean="0">
                          <a:solidFill>
                            <a:srgbClr val="002060"/>
                          </a:solidFill>
                          <a:latin typeface="標楷體" panose="03000509000000000000" pitchFamily="65" charset="-120"/>
                          <a:ea typeface="標楷體" panose="03000509000000000000" pitchFamily="65" charset="-120"/>
                        </a:rPr>
                        <a:t>元</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101</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2,885</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2.8</a:t>
                      </a:r>
                      <a:r>
                        <a:rPr lang="zh-TW" altLang="en-US" sz="2200" b="1" dirty="0" smtClean="0">
                          <a:solidFill>
                            <a:srgbClr val="002060"/>
                          </a:solidFill>
                          <a:latin typeface="標楷體" panose="03000509000000000000" pitchFamily="65" charset="-120"/>
                          <a:ea typeface="標楷體" panose="03000509000000000000" pitchFamily="65" charset="-120"/>
                        </a:rPr>
                        <a:t>億</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102</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3,218</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3.3</a:t>
                      </a:r>
                      <a:r>
                        <a:rPr lang="zh-TW" altLang="en-US" sz="2200" b="1" dirty="0" smtClean="0">
                          <a:solidFill>
                            <a:srgbClr val="002060"/>
                          </a:solidFill>
                          <a:latin typeface="標楷體" panose="03000509000000000000" pitchFamily="65" charset="-120"/>
                          <a:ea typeface="標楷體" panose="03000509000000000000" pitchFamily="65" charset="-120"/>
                        </a:rPr>
                        <a:t>億</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103</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3,257</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3.5</a:t>
                      </a:r>
                      <a:r>
                        <a:rPr lang="zh-TW" altLang="en-US" sz="2200" b="1" dirty="0" smtClean="0">
                          <a:solidFill>
                            <a:srgbClr val="002060"/>
                          </a:solidFill>
                          <a:latin typeface="標楷體" panose="03000509000000000000" pitchFamily="65" charset="-120"/>
                          <a:ea typeface="標楷體" panose="03000509000000000000" pitchFamily="65" charset="-120"/>
                        </a:rPr>
                        <a:t>億</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104</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4,447</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TW" sz="2200" b="1" dirty="0" smtClean="0">
                          <a:solidFill>
                            <a:srgbClr val="002060"/>
                          </a:solidFill>
                          <a:latin typeface="標楷體" panose="03000509000000000000" pitchFamily="65" charset="-120"/>
                          <a:ea typeface="標楷體" panose="03000509000000000000" pitchFamily="65" charset="-120"/>
                        </a:rPr>
                        <a:t>8.5</a:t>
                      </a:r>
                      <a:r>
                        <a:rPr lang="zh-TW" altLang="en-US" sz="2200" b="1" dirty="0" smtClean="0">
                          <a:solidFill>
                            <a:srgbClr val="002060"/>
                          </a:solidFill>
                          <a:latin typeface="標楷體" panose="03000509000000000000" pitchFamily="65" charset="-120"/>
                          <a:ea typeface="標楷體" panose="03000509000000000000" pitchFamily="65" charset="-120"/>
                        </a:rPr>
                        <a:t>億</a:t>
                      </a:r>
                      <a:endParaRPr lang="zh-TW" altLang="en-US" sz="2200" b="1" dirty="0">
                        <a:solidFill>
                          <a:srgbClr val="002060"/>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矩形 4"/>
          <p:cNvSpPr/>
          <p:nvPr/>
        </p:nvSpPr>
        <p:spPr>
          <a:xfrm>
            <a:off x="827584" y="5229200"/>
            <a:ext cx="7272808" cy="1323439"/>
          </a:xfrm>
          <a:prstGeom prst="rect">
            <a:avLst/>
          </a:prstGeom>
        </p:spPr>
        <p:txBody>
          <a:bodyPr wrap="square">
            <a:spAutoFit/>
          </a:bodyPr>
          <a:lstStyle/>
          <a:p>
            <a:r>
              <a:rPr lang="zh-TW" altLang="en-US" sz="2000" b="1" dirty="0" smtClean="0">
                <a:solidFill>
                  <a:srgbClr val="663300"/>
                </a:solidFill>
                <a:latin typeface="標楷體" panose="03000509000000000000" pitchFamily="65" charset="-120"/>
                <a:ea typeface="標楷體" panose="03000509000000000000" pitchFamily="65" charset="-120"/>
              </a:rPr>
              <a:t>備註</a:t>
            </a:r>
            <a:r>
              <a:rPr lang="en-US" altLang="zh-TW" sz="2000" b="1" dirty="0" smtClean="0">
                <a:solidFill>
                  <a:srgbClr val="663300"/>
                </a:solidFill>
                <a:latin typeface="標楷體" panose="03000509000000000000" pitchFamily="65" charset="-120"/>
                <a:ea typeface="標楷體" panose="03000509000000000000" pitchFamily="65" charset="-120"/>
              </a:rPr>
              <a:t>:104 </a:t>
            </a:r>
            <a:r>
              <a:rPr lang="zh-TW" altLang="en-US" sz="2000" b="1" dirty="0" smtClean="0">
                <a:solidFill>
                  <a:srgbClr val="663300"/>
                </a:solidFill>
                <a:latin typeface="標楷體" panose="03000509000000000000" pitchFamily="65" charset="-120"/>
                <a:ea typeface="標楷體" panose="03000509000000000000" pitchFamily="65" charset="-120"/>
              </a:rPr>
              <a:t>年增加稅收</a:t>
            </a:r>
            <a:r>
              <a:rPr lang="en-US" altLang="zh-TW" sz="2000" b="1" dirty="0" smtClean="0">
                <a:solidFill>
                  <a:srgbClr val="663300"/>
                </a:solidFill>
                <a:latin typeface="標楷體" panose="03000509000000000000" pitchFamily="65" charset="-120"/>
                <a:ea typeface="標楷體" panose="03000509000000000000" pitchFamily="65" charset="-120"/>
              </a:rPr>
              <a:t>8.5</a:t>
            </a:r>
            <a:r>
              <a:rPr lang="zh-TW" altLang="en-US" sz="2000" b="1" dirty="0" smtClean="0">
                <a:solidFill>
                  <a:srgbClr val="663300"/>
                </a:solidFill>
                <a:latin typeface="標楷體" panose="03000509000000000000" pitchFamily="65" charset="-120"/>
                <a:ea typeface="標楷體" panose="03000509000000000000" pitchFamily="65" charset="-120"/>
              </a:rPr>
              <a:t>億元明細如下：</a:t>
            </a:r>
          </a:p>
          <a:p>
            <a:r>
              <a:rPr lang="en-US" altLang="zh-TW" sz="2000" b="1" dirty="0">
                <a:solidFill>
                  <a:srgbClr val="663300"/>
                </a:solidFill>
                <a:latin typeface="標楷體" panose="03000509000000000000" pitchFamily="65" charset="-120"/>
                <a:ea typeface="標楷體" panose="03000509000000000000" pitchFamily="65" charset="-120"/>
              </a:rPr>
              <a:t>1.</a:t>
            </a:r>
            <a:r>
              <a:rPr lang="zh-TW" altLang="en-US" sz="2000" b="1" dirty="0">
                <a:solidFill>
                  <a:srgbClr val="663300"/>
                </a:solidFill>
                <a:latin typeface="標楷體" panose="03000509000000000000" pitchFamily="65" charset="-120"/>
                <a:ea typeface="標楷體" panose="03000509000000000000" pitchFamily="65" charset="-120"/>
              </a:rPr>
              <a:t>原已核認高級住宅部分，增加稅收約</a:t>
            </a:r>
            <a:r>
              <a:rPr lang="en-US" altLang="zh-TW" sz="2000" b="1" dirty="0" smtClean="0">
                <a:solidFill>
                  <a:srgbClr val="663300"/>
                </a:solidFill>
                <a:latin typeface="標楷體" panose="03000509000000000000" pitchFamily="65" charset="-120"/>
                <a:ea typeface="標楷體" panose="03000509000000000000" pitchFamily="65" charset="-120"/>
              </a:rPr>
              <a:t>3.5</a:t>
            </a:r>
            <a:r>
              <a:rPr lang="zh-TW" altLang="en-US" sz="2000" b="1" dirty="0" smtClean="0">
                <a:solidFill>
                  <a:srgbClr val="663300"/>
                </a:solidFill>
                <a:latin typeface="標楷體" panose="03000509000000000000" pitchFamily="65" charset="-120"/>
                <a:ea typeface="標楷體" panose="03000509000000000000" pitchFamily="65" charset="-120"/>
              </a:rPr>
              <a:t>億</a:t>
            </a:r>
            <a:r>
              <a:rPr lang="zh-TW" altLang="en-US" sz="2000" b="1" dirty="0">
                <a:solidFill>
                  <a:srgbClr val="663300"/>
                </a:solidFill>
                <a:latin typeface="標楷體" panose="03000509000000000000" pitchFamily="65" charset="-120"/>
                <a:ea typeface="標楷體" panose="03000509000000000000" pitchFamily="65" charset="-120"/>
              </a:rPr>
              <a:t>元。</a:t>
            </a:r>
          </a:p>
          <a:p>
            <a:r>
              <a:rPr lang="en-US" altLang="zh-TW" sz="2000" b="1" dirty="0">
                <a:solidFill>
                  <a:srgbClr val="663300"/>
                </a:solidFill>
                <a:latin typeface="標楷體" panose="03000509000000000000" pitchFamily="65" charset="-120"/>
                <a:ea typeface="標楷體" panose="03000509000000000000" pitchFamily="65" charset="-120"/>
              </a:rPr>
              <a:t>2.</a:t>
            </a:r>
            <a:r>
              <a:rPr lang="zh-TW" altLang="en-US" sz="2000" b="1" dirty="0">
                <a:solidFill>
                  <a:srgbClr val="663300"/>
                </a:solidFill>
                <a:latin typeface="標楷體" panose="03000509000000000000" pitchFamily="65" charset="-120"/>
                <a:ea typeface="標楷體" panose="03000509000000000000" pitchFamily="65" charset="-120"/>
              </a:rPr>
              <a:t>改按戶認定新增適用舊標準單價</a:t>
            </a:r>
            <a:r>
              <a:rPr lang="en-US" altLang="zh-TW" sz="2000" b="1" dirty="0" smtClean="0">
                <a:solidFill>
                  <a:srgbClr val="663300"/>
                </a:solidFill>
                <a:latin typeface="標楷體" panose="03000509000000000000" pitchFamily="65" charset="-120"/>
                <a:ea typeface="標楷體" panose="03000509000000000000" pitchFamily="65" charset="-120"/>
              </a:rPr>
              <a:t>667</a:t>
            </a:r>
            <a:r>
              <a:rPr lang="zh-TW" altLang="en-US" sz="2000" b="1" dirty="0" smtClean="0">
                <a:solidFill>
                  <a:srgbClr val="663300"/>
                </a:solidFill>
                <a:latin typeface="標楷體" panose="03000509000000000000" pitchFamily="65" charset="-120"/>
                <a:ea typeface="標楷體" panose="03000509000000000000" pitchFamily="65" charset="-120"/>
              </a:rPr>
              <a:t>戶</a:t>
            </a:r>
            <a:r>
              <a:rPr lang="zh-TW" altLang="en-US" sz="2000" b="1" dirty="0">
                <a:solidFill>
                  <a:srgbClr val="663300"/>
                </a:solidFill>
                <a:latin typeface="標楷體" panose="03000509000000000000" pitchFamily="65" charset="-120"/>
                <a:ea typeface="標楷體" panose="03000509000000000000" pitchFamily="65" charset="-120"/>
              </a:rPr>
              <a:t>，增加稅收約</a:t>
            </a:r>
            <a:r>
              <a:rPr lang="en-US" altLang="zh-TW" sz="2000" b="1" dirty="0">
                <a:solidFill>
                  <a:srgbClr val="663300"/>
                </a:solidFill>
                <a:latin typeface="標楷體" panose="03000509000000000000" pitchFamily="65" charset="-120"/>
                <a:ea typeface="標楷體" panose="03000509000000000000" pitchFamily="65" charset="-120"/>
              </a:rPr>
              <a:t>1 </a:t>
            </a:r>
            <a:r>
              <a:rPr lang="zh-TW" altLang="en-US" sz="2000" b="1" dirty="0">
                <a:solidFill>
                  <a:srgbClr val="663300"/>
                </a:solidFill>
                <a:latin typeface="標楷體" panose="03000509000000000000" pitchFamily="65" charset="-120"/>
                <a:ea typeface="標楷體" panose="03000509000000000000" pitchFamily="65" charset="-120"/>
              </a:rPr>
              <a:t>億元。</a:t>
            </a:r>
          </a:p>
          <a:p>
            <a:r>
              <a:rPr lang="en-US" altLang="zh-TW" sz="2000" b="1" dirty="0">
                <a:solidFill>
                  <a:srgbClr val="663300"/>
                </a:solidFill>
                <a:latin typeface="標楷體" panose="03000509000000000000" pitchFamily="65" charset="-120"/>
                <a:ea typeface="標楷體" panose="03000509000000000000" pitchFamily="65" charset="-120"/>
              </a:rPr>
              <a:t>3.</a:t>
            </a:r>
            <a:r>
              <a:rPr lang="zh-TW" altLang="en-US" sz="2000" b="1" dirty="0">
                <a:solidFill>
                  <a:srgbClr val="663300"/>
                </a:solidFill>
                <a:latin typeface="標楷體" panose="03000509000000000000" pitchFamily="65" charset="-120"/>
                <a:ea typeface="標楷體" panose="03000509000000000000" pitchFamily="65" charset="-120"/>
              </a:rPr>
              <a:t>改按戶認定新增適用新標準單價</a:t>
            </a:r>
            <a:r>
              <a:rPr lang="en-US" altLang="zh-TW" sz="2000" b="1" dirty="0" smtClean="0">
                <a:solidFill>
                  <a:srgbClr val="663300"/>
                </a:solidFill>
                <a:latin typeface="標楷體" panose="03000509000000000000" pitchFamily="65" charset="-120"/>
                <a:ea typeface="標楷體" panose="03000509000000000000" pitchFamily="65" charset="-120"/>
              </a:rPr>
              <a:t>523</a:t>
            </a:r>
            <a:r>
              <a:rPr lang="zh-TW" altLang="en-US" sz="2000" b="1" dirty="0" smtClean="0">
                <a:solidFill>
                  <a:srgbClr val="663300"/>
                </a:solidFill>
                <a:latin typeface="標楷體" panose="03000509000000000000" pitchFamily="65" charset="-120"/>
                <a:ea typeface="標楷體" panose="03000509000000000000" pitchFamily="65" charset="-120"/>
              </a:rPr>
              <a:t>戶</a:t>
            </a:r>
            <a:r>
              <a:rPr lang="zh-TW" altLang="en-US" sz="2000" b="1" dirty="0">
                <a:solidFill>
                  <a:srgbClr val="663300"/>
                </a:solidFill>
                <a:latin typeface="標楷體" panose="03000509000000000000" pitchFamily="65" charset="-120"/>
                <a:ea typeface="標楷體" panose="03000509000000000000" pitchFamily="65" charset="-120"/>
              </a:rPr>
              <a:t>，增加稅收約</a:t>
            </a:r>
            <a:r>
              <a:rPr lang="en-US" altLang="zh-TW" sz="2000" b="1" dirty="0">
                <a:solidFill>
                  <a:srgbClr val="663300"/>
                </a:solidFill>
                <a:latin typeface="標楷體" panose="03000509000000000000" pitchFamily="65" charset="-120"/>
                <a:ea typeface="標楷體" panose="03000509000000000000" pitchFamily="65" charset="-120"/>
              </a:rPr>
              <a:t>4 </a:t>
            </a:r>
            <a:r>
              <a:rPr lang="zh-TW" altLang="en-US" sz="2000" b="1" dirty="0">
                <a:solidFill>
                  <a:srgbClr val="663300"/>
                </a:solidFill>
                <a:latin typeface="標楷體" panose="03000509000000000000" pitchFamily="65" charset="-120"/>
                <a:ea typeface="標楷體" panose="03000509000000000000" pitchFamily="65" charset="-120"/>
              </a:rPr>
              <a:t>億元。</a:t>
            </a:r>
          </a:p>
        </p:txBody>
      </p:sp>
      <p:sp>
        <p:nvSpPr>
          <p:cNvPr id="6" name="文字方塊 1"/>
          <p:cNvSpPr txBox="1">
            <a:spLocks noChangeArrowheads="1"/>
          </p:cNvSpPr>
          <p:nvPr/>
        </p:nvSpPr>
        <p:spPr bwMode="auto">
          <a:xfrm>
            <a:off x="8459787" y="6206162"/>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P4</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3949655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476672"/>
            <a:ext cx="7920880" cy="5847755"/>
          </a:xfrm>
          <a:prstGeom prst="rect">
            <a:avLst/>
          </a:prstGeom>
          <a:noFill/>
        </p:spPr>
        <p:txBody>
          <a:bodyPr wrap="square">
            <a:spAutoFit/>
          </a:bodyPr>
          <a:lstStyle/>
          <a:p>
            <a:r>
              <a:rPr lang="en-US" altLang="zh-TW" sz="2200" b="1" dirty="0" smtClean="0">
                <a:solidFill>
                  <a:srgbClr val="FF0000"/>
                </a:solidFill>
                <a:latin typeface="標楷體" panose="03000509000000000000" pitchFamily="65" charset="-120"/>
                <a:ea typeface="標楷體" panose="03000509000000000000" pitchFamily="65" charset="-120"/>
              </a:rPr>
              <a:t>(</a:t>
            </a:r>
            <a:r>
              <a:rPr lang="zh-TW" altLang="en-US" sz="2200" b="1" dirty="0" smtClean="0">
                <a:solidFill>
                  <a:srgbClr val="FF0000"/>
                </a:solidFill>
                <a:latin typeface="標楷體" panose="03000509000000000000" pitchFamily="65" charset="-120"/>
                <a:ea typeface="標楷體" panose="03000509000000000000" pitchFamily="65" charset="-120"/>
              </a:rPr>
              <a:t>二</a:t>
            </a:r>
            <a:r>
              <a:rPr lang="en-US" altLang="zh-TW" sz="2200" b="1" dirty="0" smtClean="0">
                <a:solidFill>
                  <a:srgbClr val="FF0000"/>
                </a:solidFill>
                <a:latin typeface="標楷體" panose="03000509000000000000" pitchFamily="65" charset="-120"/>
                <a:ea typeface="標楷體" panose="03000509000000000000" pitchFamily="65" charset="-120"/>
              </a:rPr>
              <a:t>) </a:t>
            </a:r>
            <a:r>
              <a:rPr lang="zh-TW" altLang="en-US" sz="2200" b="1" dirty="0" smtClean="0">
                <a:solidFill>
                  <a:srgbClr val="FF0000"/>
                </a:solidFill>
                <a:latin typeface="標楷體" panose="03000509000000000000" pitchFamily="65" charset="-120"/>
                <a:ea typeface="標楷體" panose="03000509000000000000" pitchFamily="65" charset="-120"/>
              </a:rPr>
              <a:t>自</a:t>
            </a:r>
            <a:r>
              <a:rPr lang="en-US" altLang="zh-TW" sz="2200" b="1" dirty="0" smtClean="0">
                <a:solidFill>
                  <a:srgbClr val="FF0000"/>
                </a:solidFill>
                <a:latin typeface="標楷體" panose="03000509000000000000" pitchFamily="65" charset="-120"/>
                <a:ea typeface="標楷體" panose="03000509000000000000" pitchFamily="65" charset="-120"/>
              </a:rPr>
              <a:t>103</a:t>
            </a:r>
            <a:r>
              <a:rPr lang="zh-TW" altLang="en-US" sz="2200" b="1" dirty="0" smtClean="0">
                <a:solidFill>
                  <a:srgbClr val="FF0000"/>
                </a:solidFill>
                <a:latin typeface="標楷體" panose="03000509000000000000" pitchFamily="65" charset="-120"/>
                <a:ea typeface="標楷體" panose="03000509000000000000" pitchFamily="65" charset="-120"/>
              </a:rPr>
              <a:t>年</a:t>
            </a:r>
            <a:r>
              <a:rPr lang="en-US" altLang="zh-TW" sz="2200" b="1" dirty="0" smtClean="0">
                <a:solidFill>
                  <a:srgbClr val="FF0000"/>
                </a:solidFill>
                <a:latin typeface="標楷體" panose="03000509000000000000" pitchFamily="65" charset="-120"/>
                <a:ea typeface="標楷體" panose="03000509000000000000" pitchFamily="65" charset="-120"/>
              </a:rPr>
              <a:t>7</a:t>
            </a:r>
            <a:r>
              <a:rPr lang="zh-TW" altLang="en-US" sz="2200" b="1" dirty="0" smtClean="0">
                <a:solidFill>
                  <a:srgbClr val="FF0000"/>
                </a:solidFill>
                <a:latin typeface="標楷體" panose="03000509000000000000" pitchFamily="65" charset="-120"/>
                <a:ea typeface="標楷體" panose="03000509000000000000" pitchFamily="65" charset="-120"/>
              </a:rPr>
              <a:t>月起調高新建房屋之房屋構造標準單價</a:t>
            </a:r>
          </a:p>
          <a:p>
            <a:r>
              <a:rPr lang="en-US" altLang="zh-TW" sz="2200" b="1" dirty="0" smtClean="0">
                <a:solidFill>
                  <a:srgbClr val="FF0000"/>
                </a:solidFill>
                <a:latin typeface="標楷體" panose="03000509000000000000" pitchFamily="65" charset="-120"/>
                <a:ea typeface="標楷體" panose="03000509000000000000" pitchFamily="65" charset="-120"/>
              </a:rPr>
              <a:t>1.</a:t>
            </a:r>
            <a:r>
              <a:rPr lang="zh-TW" altLang="en-US" sz="2200" b="1" dirty="0" smtClean="0">
                <a:solidFill>
                  <a:srgbClr val="FF0000"/>
                </a:solidFill>
                <a:latin typeface="標楷體" panose="03000509000000000000" pitchFamily="65" charset="-120"/>
                <a:ea typeface="標楷體" panose="03000509000000000000" pitchFamily="65" charset="-120"/>
              </a:rPr>
              <a:t>緣起</a:t>
            </a:r>
          </a:p>
          <a:p>
            <a:r>
              <a:rPr lang="zh-TW" altLang="en-US" sz="2200" b="1" dirty="0" smtClean="0">
                <a:solidFill>
                  <a:srgbClr val="CC00FF"/>
                </a:solidFill>
                <a:latin typeface="標楷體" panose="03000509000000000000" pitchFamily="65" charset="-120"/>
                <a:ea typeface="標楷體" panose="03000509000000000000" pitchFamily="65" charset="-120"/>
              </a:rPr>
              <a:t>①依房屋稅條例第</a:t>
            </a:r>
            <a:r>
              <a:rPr lang="en-US" altLang="zh-TW" sz="2200" b="1" dirty="0" smtClean="0">
                <a:solidFill>
                  <a:srgbClr val="CC00FF"/>
                </a:solidFill>
                <a:latin typeface="標楷體" panose="03000509000000000000" pitchFamily="65" charset="-120"/>
                <a:ea typeface="標楷體" panose="03000509000000000000" pitchFamily="65" charset="-120"/>
              </a:rPr>
              <a:t>11</a:t>
            </a:r>
            <a:r>
              <a:rPr lang="zh-TW" altLang="en-US" sz="2200" b="1" dirty="0" smtClean="0">
                <a:solidFill>
                  <a:srgbClr val="CC00FF"/>
                </a:solidFill>
                <a:latin typeface="標楷體" panose="03000509000000000000" pitchFamily="65" charset="-120"/>
                <a:ea typeface="標楷體" panose="03000509000000000000" pitchFamily="65" charset="-120"/>
              </a:rPr>
              <a:t>條規定，房屋標準價格每</a:t>
            </a:r>
            <a:r>
              <a:rPr lang="en-US" altLang="zh-TW" sz="2200" b="1" dirty="0" smtClean="0">
                <a:solidFill>
                  <a:srgbClr val="CC00FF"/>
                </a:solidFill>
                <a:latin typeface="標楷體" panose="03000509000000000000" pitchFamily="65" charset="-120"/>
                <a:ea typeface="標楷體" panose="03000509000000000000" pitchFamily="65" charset="-120"/>
              </a:rPr>
              <a:t>3</a:t>
            </a:r>
            <a:r>
              <a:rPr lang="zh-TW" altLang="en-US" sz="2200" b="1" dirty="0" smtClean="0">
                <a:solidFill>
                  <a:srgbClr val="CC00FF"/>
                </a:solidFill>
                <a:latin typeface="標楷體" panose="03000509000000000000" pitchFamily="65" charset="-120"/>
                <a:ea typeface="標楷體" panose="03000509000000000000" pitchFamily="65" charset="-120"/>
              </a:rPr>
              <a:t>年重行評定</a:t>
            </a:r>
            <a:r>
              <a:rPr lang="en-US" altLang="zh-TW" sz="2200" b="1" dirty="0" smtClean="0">
                <a:solidFill>
                  <a:srgbClr val="CC00FF"/>
                </a:solidFill>
                <a:latin typeface="標楷體" panose="03000509000000000000" pitchFamily="65" charset="-120"/>
                <a:ea typeface="標楷體" panose="03000509000000000000" pitchFamily="65" charset="-120"/>
              </a:rPr>
              <a:t>1</a:t>
            </a:r>
            <a:r>
              <a:rPr lang="zh-TW" altLang="en-US" sz="2200" b="1" dirty="0" smtClean="0">
                <a:solidFill>
                  <a:srgbClr val="CC00FF"/>
                </a:solidFill>
                <a:latin typeface="標楷體" panose="03000509000000000000" pitchFamily="65" charset="-120"/>
                <a:ea typeface="標楷體" panose="03000509000000000000" pitchFamily="65" charset="-120"/>
              </a:rPr>
              <a:t>次，但基於各種因素考量，各縣市政府大多僅就轄區內房屋之路段率作調整，而房屋構造標準單價則自民國</a:t>
            </a:r>
            <a:r>
              <a:rPr lang="en-US" altLang="zh-TW" sz="2200" b="1" dirty="0" smtClean="0">
                <a:solidFill>
                  <a:srgbClr val="CC00FF"/>
                </a:solidFill>
                <a:latin typeface="標楷體" panose="03000509000000000000" pitchFamily="65" charset="-120"/>
                <a:ea typeface="標楷體" panose="03000509000000000000" pitchFamily="65" charset="-120"/>
              </a:rPr>
              <a:t>70</a:t>
            </a:r>
            <a:r>
              <a:rPr lang="zh-TW" altLang="en-US" sz="2200" b="1" dirty="0" smtClean="0">
                <a:solidFill>
                  <a:srgbClr val="CC00FF"/>
                </a:solidFill>
                <a:latin typeface="標楷體" panose="03000509000000000000" pitchFamily="65" charset="-120"/>
                <a:ea typeface="標楷體" panose="03000509000000000000" pitchFamily="65" charset="-120"/>
              </a:rPr>
              <a:t>年訂定後，一直沿用未調整，致與近年房屋實際造價有數倍的落差。</a:t>
            </a:r>
          </a:p>
          <a:p>
            <a:r>
              <a:rPr lang="zh-TW" altLang="en-US" sz="2200" b="1" dirty="0" smtClean="0">
                <a:solidFill>
                  <a:srgbClr val="003300"/>
                </a:solidFill>
                <a:latin typeface="標楷體" panose="03000509000000000000" pitchFamily="65" charset="-120"/>
                <a:ea typeface="標楷體" panose="03000509000000000000" pitchFamily="65" charset="-120"/>
              </a:rPr>
              <a:t>②本處自</a:t>
            </a:r>
            <a:r>
              <a:rPr lang="en-US" altLang="zh-TW" sz="2200" b="1" dirty="0" smtClean="0">
                <a:solidFill>
                  <a:srgbClr val="003300"/>
                </a:solidFill>
                <a:latin typeface="標楷體" panose="03000509000000000000" pitchFamily="65" charset="-120"/>
                <a:ea typeface="標楷體" panose="03000509000000000000" pitchFamily="65" charset="-120"/>
              </a:rPr>
              <a:t>100</a:t>
            </a:r>
            <a:r>
              <a:rPr lang="zh-TW" altLang="en-US" sz="2200" b="1" dirty="0" smtClean="0">
                <a:solidFill>
                  <a:srgbClr val="003300"/>
                </a:solidFill>
                <a:latin typeface="標楷體" panose="03000509000000000000" pitchFamily="65" charset="-120"/>
                <a:ea typeface="標楷體" panose="03000509000000000000" pitchFamily="65" charset="-120"/>
              </a:rPr>
              <a:t>年起即著手規劃調整房屋構造標準單價，經委託研究報告指出，現行之房屋構造標準單價平均每坪不到</a:t>
            </a:r>
            <a:r>
              <a:rPr lang="en-US" altLang="zh-TW" sz="2200" b="1" dirty="0" smtClean="0">
                <a:solidFill>
                  <a:srgbClr val="003300"/>
                </a:solidFill>
                <a:latin typeface="標楷體" panose="03000509000000000000" pitchFamily="65" charset="-120"/>
                <a:ea typeface="標楷體" panose="03000509000000000000" pitchFamily="65" charset="-120"/>
              </a:rPr>
              <a:t>2</a:t>
            </a:r>
            <a:r>
              <a:rPr lang="zh-TW" altLang="en-US" sz="2200" b="1" dirty="0" smtClean="0">
                <a:solidFill>
                  <a:srgbClr val="003300"/>
                </a:solidFill>
                <a:latin typeface="標楷體" panose="03000509000000000000" pitchFamily="65" charset="-120"/>
                <a:ea typeface="標楷體" panose="03000509000000000000" pitchFamily="65" charset="-120"/>
              </a:rPr>
              <a:t>萬元，實際造價卻是</a:t>
            </a:r>
            <a:r>
              <a:rPr lang="en-US" altLang="zh-TW" sz="2200" b="1" dirty="0" smtClean="0">
                <a:solidFill>
                  <a:srgbClr val="003300"/>
                </a:solidFill>
                <a:latin typeface="標楷體" panose="03000509000000000000" pitchFamily="65" charset="-120"/>
                <a:ea typeface="標楷體" panose="03000509000000000000" pitchFamily="65" charset="-120"/>
              </a:rPr>
              <a:t>8</a:t>
            </a:r>
            <a:r>
              <a:rPr lang="zh-TW" altLang="en-US" sz="2200" b="1" dirty="0" smtClean="0">
                <a:solidFill>
                  <a:srgbClr val="003300"/>
                </a:solidFill>
                <a:latin typeface="標楷體" panose="03000509000000000000" pitchFamily="65" charset="-120"/>
                <a:ea typeface="標楷體" panose="03000509000000000000" pitchFamily="65" charset="-120"/>
              </a:rPr>
              <a:t>、</a:t>
            </a:r>
            <a:r>
              <a:rPr lang="en-US" altLang="zh-TW" sz="2200" b="1" dirty="0" smtClean="0">
                <a:solidFill>
                  <a:srgbClr val="003300"/>
                </a:solidFill>
                <a:latin typeface="標楷體" panose="03000509000000000000" pitchFamily="65" charset="-120"/>
                <a:ea typeface="標楷體" panose="03000509000000000000" pitchFamily="65" charset="-120"/>
              </a:rPr>
              <a:t>9</a:t>
            </a:r>
            <a:r>
              <a:rPr lang="zh-TW" altLang="en-US" sz="2200" b="1" dirty="0" smtClean="0">
                <a:solidFill>
                  <a:srgbClr val="003300"/>
                </a:solidFill>
                <a:latin typeface="標楷體" panose="03000509000000000000" pitchFamily="65" charset="-120"/>
                <a:ea typeface="標楷體" panose="03000509000000000000" pitchFamily="65" charset="-120"/>
              </a:rPr>
              <a:t>萬元以上，有</a:t>
            </a:r>
            <a:r>
              <a:rPr lang="en-US" altLang="zh-TW" sz="2200" b="1" dirty="0" smtClean="0">
                <a:solidFill>
                  <a:srgbClr val="003300"/>
                </a:solidFill>
                <a:latin typeface="標楷體" panose="03000509000000000000" pitchFamily="65" charset="-120"/>
                <a:ea typeface="標楷體" panose="03000509000000000000" pitchFamily="65" charset="-120"/>
              </a:rPr>
              <a:t>4</a:t>
            </a:r>
            <a:r>
              <a:rPr lang="zh-TW" altLang="en-US" sz="2200" b="1" dirty="0" smtClean="0">
                <a:solidFill>
                  <a:srgbClr val="003300"/>
                </a:solidFill>
                <a:latin typeface="標楷體" panose="03000509000000000000" pitchFamily="65" charset="-120"/>
                <a:ea typeface="標楷體" panose="03000509000000000000" pitchFamily="65" charset="-120"/>
              </a:rPr>
              <a:t>倍以上之差距，乃參考並綜合臺北市都市更新事業（重建區段）建築物工程造價基準、拆遷補償重建單價、估價師公會建物價格等公私部門認可並具有公信力等建築物造價數據擬定新的房屋構造標準單價表，並邀集各地方稅稽徵機關及專家學者召開稅政學術研討會，就重行評定房屋</a:t>
            </a:r>
            <a:r>
              <a:rPr lang="zh-TW" altLang="en-US" sz="2200" b="1" dirty="0">
                <a:solidFill>
                  <a:srgbClr val="003300"/>
                </a:solidFill>
                <a:latin typeface="標楷體" panose="03000509000000000000" pitchFamily="65" charset="-120"/>
                <a:ea typeface="標楷體" panose="03000509000000000000" pitchFamily="65" charset="-120"/>
              </a:rPr>
              <a:t>構造標準單價案進行討論尋求共識，嗣彙整財政部及</a:t>
            </a:r>
            <a:r>
              <a:rPr lang="zh-TW" altLang="en-US" sz="2200" b="1" dirty="0" smtClean="0">
                <a:solidFill>
                  <a:srgbClr val="003300"/>
                </a:solidFill>
                <a:latin typeface="標楷體" panose="03000509000000000000" pitchFamily="65" charset="-120"/>
                <a:ea typeface="標楷體" panose="03000509000000000000" pitchFamily="65" charset="-120"/>
              </a:rPr>
              <a:t>各界</a:t>
            </a:r>
            <a:r>
              <a:rPr lang="zh-TW" altLang="en-US" sz="2200" b="1" dirty="0">
                <a:solidFill>
                  <a:srgbClr val="003300"/>
                </a:solidFill>
                <a:latin typeface="標楷體" panose="03000509000000000000" pitchFamily="65" charset="-120"/>
                <a:ea typeface="標楷體" panose="03000509000000000000" pitchFamily="65" charset="-120"/>
              </a:rPr>
              <a:t>意見並參酌相</a:t>
            </a:r>
            <a:r>
              <a:rPr lang="zh-TW" altLang="en-US" sz="2200" b="1" dirty="0" smtClean="0">
                <a:solidFill>
                  <a:srgbClr val="003300"/>
                </a:solidFill>
                <a:latin typeface="標楷體" panose="03000509000000000000" pitchFamily="65" charset="-120"/>
                <a:ea typeface="標楷體" panose="03000509000000000000" pitchFamily="65" charset="-120"/>
              </a:rPr>
              <a:t>關之建築物價格指標，及考量納稅義務人所能承受租稅負擔程度，研擬重行評定房屋標準價格案。</a:t>
            </a:r>
            <a:endParaRPr lang="en-US" altLang="zh-TW" sz="2200" b="1" dirty="0" smtClean="0">
              <a:solidFill>
                <a:srgbClr val="003300"/>
              </a:solidFill>
              <a:latin typeface="標楷體" panose="03000509000000000000" pitchFamily="65" charset="-120"/>
              <a:ea typeface="標楷體" panose="03000509000000000000" pitchFamily="65" charset="-120"/>
            </a:endParaRPr>
          </a:p>
          <a:p>
            <a:r>
              <a:rPr lang="zh-TW" altLang="en-US" sz="2200" b="1" dirty="0" smtClean="0">
                <a:solidFill>
                  <a:srgbClr val="993300"/>
                </a:solidFill>
                <a:latin typeface="標楷體" panose="03000509000000000000" pitchFamily="65" charset="-120"/>
                <a:ea typeface="標楷體" panose="03000509000000000000" pitchFamily="65" charset="-120"/>
              </a:rPr>
              <a:t>③本府於</a:t>
            </a:r>
            <a:r>
              <a:rPr lang="en-US" altLang="zh-TW" sz="2200" b="1" dirty="0" smtClean="0">
                <a:solidFill>
                  <a:srgbClr val="993300"/>
                </a:solidFill>
                <a:latin typeface="標楷體" panose="03000509000000000000" pitchFamily="65" charset="-120"/>
                <a:ea typeface="標楷體" panose="03000509000000000000" pitchFamily="65" charset="-120"/>
              </a:rPr>
              <a:t>102</a:t>
            </a:r>
            <a:r>
              <a:rPr lang="zh-TW" altLang="en-US" sz="2200" b="1" dirty="0" smtClean="0">
                <a:solidFill>
                  <a:srgbClr val="993300"/>
                </a:solidFill>
                <a:latin typeface="標楷體" panose="03000509000000000000" pitchFamily="65" charset="-120"/>
                <a:ea typeface="標楷體" panose="03000509000000000000" pitchFamily="65" charset="-120"/>
              </a:rPr>
              <a:t>年</a:t>
            </a:r>
            <a:r>
              <a:rPr lang="en-US" altLang="zh-TW" sz="2200" b="1" dirty="0" smtClean="0">
                <a:solidFill>
                  <a:srgbClr val="993300"/>
                </a:solidFill>
                <a:latin typeface="標楷體" panose="03000509000000000000" pitchFamily="65" charset="-120"/>
                <a:ea typeface="標楷體" panose="03000509000000000000" pitchFamily="65" charset="-120"/>
              </a:rPr>
              <a:t>12</a:t>
            </a:r>
            <a:r>
              <a:rPr lang="zh-TW" altLang="en-US" sz="2200" b="1" dirty="0" smtClean="0">
                <a:solidFill>
                  <a:srgbClr val="993300"/>
                </a:solidFill>
                <a:latin typeface="標楷體" panose="03000509000000000000" pitchFamily="65" charset="-120"/>
                <a:ea typeface="標楷體" panose="03000509000000000000" pitchFamily="65" charset="-120"/>
              </a:rPr>
              <a:t>月</a:t>
            </a:r>
            <a:r>
              <a:rPr lang="en-US" altLang="zh-TW" sz="2200" b="1" dirty="0" smtClean="0">
                <a:solidFill>
                  <a:srgbClr val="993300"/>
                </a:solidFill>
                <a:latin typeface="標楷體" panose="03000509000000000000" pitchFamily="65" charset="-120"/>
                <a:ea typeface="標楷體" panose="03000509000000000000" pitchFamily="65" charset="-120"/>
              </a:rPr>
              <a:t>26</a:t>
            </a:r>
            <a:r>
              <a:rPr lang="zh-TW" altLang="en-US" sz="2200" b="1" dirty="0" smtClean="0">
                <a:solidFill>
                  <a:srgbClr val="993300"/>
                </a:solidFill>
                <a:latin typeface="標楷體" panose="03000509000000000000" pitchFamily="65" charset="-120"/>
                <a:ea typeface="標楷體" panose="03000509000000000000" pitchFamily="65" charset="-120"/>
              </a:rPr>
              <a:t>日公告「臺北市不動產評價委員會</a:t>
            </a:r>
            <a:r>
              <a:rPr lang="en-US" altLang="zh-TW" sz="2200" b="1" dirty="0" smtClean="0">
                <a:solidFill>
                  <a:srgbClr val="993300"/>
                </a:solidFill>
                <a:latin typeface="標楷體" panose="03000509000000000000" pitchFamily="65" charset="-120"/>
                <a:ea typeface="標楷體" panose="03000509000000000000" pitchFamily="65" charset="-120"/>
              </a:rPr>
              <a:t>103</a:t>
            </a:r>
            <a:r>
              <a:rPr lang="zh-TW" altLang="en-US" sz="2200" b="1" dirty="0" smtClean="0">
                <a:solidFill>
                  <a:srgbClr val="993300"/>
                </a:solidFill>
                <a:latin typeface="標楷體" panose="03000509000000000000" pitchFamily="65" charset="-120"/>
                <a:ea typeface="標楷體" panose="03000509000000000000" pitchFamily="65" charset="-120"/>
              </a:rPr>
              <a:t>年</a:t>
            </a:r>
            <a:endParaRPr lang="zh-TW" altLang="en-US" sz="2200" b="1" dirty="0">
              <a:solidFill>
                <a:srgbClr val="003300"/>
              </a:solidFill>
              <a:latin typeface="標楷體" panose="03000509000000000000" pitchFamily="65" charset="-120"/>
              <a:ea typeface="標楷體" panose="03000509000000000000" pitchFamily="65" charset="-120"/>
            </a:endParaRPr>
          </a:p>
        </p:txBody>
      </p:sp>
      <p:sp>
        <p:nvSpPr>
          <p:cNvPr id="3" name="文字方塊 1"/>
          <p:cNvSpPr txBox="1">
            <a:spLocks noChangeArrowheads="1"/>
          </p:cNvSpPr>
          <p:nvPr/>
        </p:nvSpPr>
        <p:spPr bwMode="auto">
          <a:xfrm>
            <a:off x="8459787" y="6206162"/>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P5</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246039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09234" y="476671"/>
            <a:ext cx="7920880" cy="5847755"/>
          </a:xfrm>
          <a:prstGeom prst="rect">
            <a:avLst/>
          </a:prstGeom>
          <a:noFill/>
        </p:spPr>
        <p:txBody>
          <a:bodyPr wrap="square">
            <a:spAutoFit/>
          </a:bodyPr>
          <a:lstStyle/>
          <a:p>
            <a:r>
              <a:rPr lang="zh-TW" altLang="en-US" sz="2200" b="1" dirty="0" smtClean="0">
                <a:solidFill>
                  <a:srgbClr val="993300"/>
                </a:solidFill>
                <a:latin typeface="標楷體" panose="03000509000000000000" pitchFamily="65" charset="-120"/>
                <a:ea typeface="標楷體" panose="03000509000000000000" pitchFamily="65" charset="-120"/>
              </a:rPr>
              <a:t>常會審議提案」，就調整新建房屋構造標準單價表依行政程序法第</a:t>
            </a:r>
            <a:r>
              <a:rPr lang="en-US" altLang="zh-TW" sz="2200" b="1" dirty="0" smtClean="0">
                <a:solidFill>
                  <a:srgbClr val="993300"/>
                </a:solidFill>
                <a:latin typeface="標楷體" panose="03000509000000000000" pitchFamily="65" charset="-120"/>
                <a:ea typeface="標楷體" panose="03000509000000000000" pitchFamily="65" charset="-120"/>
              </a:rPr>
              <a:t>154</a:t>
            </a:r>
            <a:r>
              <a:rPr lang="zh-TW" altLang="en-US" sz="2200" b="1" dirty="0" smtClean="0">
                <a:solidFill>
                  <a:srgbClr val="993300"/>
                </a:solidFill>
                <a:latin typeface="標楷體" panose="03000509000000000000" pitchFamily="65" charset="-120"/>
                <a:ea typeface="標楷體" panose="03000509000000000000" pitchFamily="65" charset="-120"/>
              </a:rPr>
              <a:t>條規定預告</a:t>
            </a:r>
            <a:r>
              <a:rPr lang="en-US" altLang="zh-TW" sz="2200" b="1" dirty="0" smtClean="0">
                <a:solidFill>
                  <a:srgbClr val="993300"/>
                </a:solidFill>
                <a:latin typeface="標楷體" panose="03000509000000000000" pitchFamily="65" charset="-120"/>
                <a:ea typeface="標楷體" panose="03000509000000000000" pitchFamily="65" charset="-120"/>
              </a:rPr>
              <a:t>15</a:t>
            </a:r>
            <a:r>
              <a:rPr lang="zh-TW" altLang="en-US" sz="2200" b="1" dirty="0" smtClean="0">
                <a:solidFill>
                  <a:srgbClr val="993300"/>
                </a:solidFill>
                <a:latin typeface="標楷體" panose="03000509000000000000" pitchFamily="65" charset="-120"/>
                <a:ea typeface="標楷體" panose="03000509000000000000" pitchFamily="65" charset="-120"/>
              </a:rPr>
              <a:t>日，任何市民或團體如有意見，可提出作為審議提案之參考，期間並未接獲反映意見，爰依法定程序提經本市不動產評價委員會常會審議通過，並於</a:t>
            </a:r>
            <a:r>
              <a:rPr lang="en-US" altLang="zh-TW" sz="2200" b="1" dirty="0" smtClean="0">
                <a:solidFill>
                  <a:srgbClr val="993300"/>
                </a:solidFill>
                <a:latin typeface="標楷體" panose="03000509000000000000" pitchFamily="65" charset="-120"/>
                <a:ea typeface="標楷體" panose="03000509000000000000" pitchFamily="65" charset="-120"/>
              </a:rPr>
              <a:t>103</a:t>
            </a:r>
            <a:r>
              <a:rPr lang="zh-TW" altLang="en-US" sz="2200" b="1" dirty="0" smtClean="0">
                <a:solidFill>
                  <a:srgbClr val="993300"/>
                </a:solidFill>
                <a:latin typeface="標楷體" panose="03000509000000000000" pitchFamily="65" charset="-120"/>
                <a:ea typeface="標楷體" panose="03000509000000000000" pitchFamily="65" charset="-120"/>
              </a:rPr>
              <a:t>年</a:t>
            </a:r>
            <a:r>
              <a:rPr lang="en-US" altLang="zh-TW" sz="2200" b="1" dirty="0" smtClean="0">
                <a:solidFill>
                  <a:srgbClr val="993300"/>
                </a:solidFill>
                <a:latin typeface="標楷體" panose="03000509000000000000" pitchFamily="65" charset="-120"/>
                <a:ea typeface="標楷體" panose="03000509000000000000" pitchFamily="65" charset="-120"/>
              </a:rPr>
              <a:t>2</a:t>
            </a:r>
            <a:r>
              <a:rPr lang="zh-TW" altLang="en-US" sz="2200" b="1" dirty="0" smtClean="0">
                <a:solidFill>
                  <a:srgbClr val="993300"/>
                </a:solidFill>
                <a:latin typeface="標楷體" panose="03000509000000000000" pitchFamily="65" charset="-120"/>
                <a:ea typeface="標楷體" panose="03000509000000000000" pitchFamily="65" charset="-120"/>
              </a:rPr>
              <a:t>月</a:t>
            </a:r>
            <a:r>
              <a:rPr lang="en-US" altLang="zh-TW" sz="2200" b="1" dirty="0" smtClean="0">
                <a:solidFill>
                  <a:srgbClr val="993300"/>
                </a:solidFill>
                <a:latin typeface="標楷體" panose="03000509000000000000" pitchFamily="65" charset="-120"/>
                <a:ea typeface="標楷體" panose="03000509000000000000" pitchFamily="65" charset="-120"/>
              </a:rPr>
              <a:t>11</a:t>
            </a:r>
            <a:r>
              <a:rPr lang="zh-TW" altLang="en-US" sz="2200" b="1" dirty="0" smtClean="0">
                <a:solidFill>
                  <a:srgbClr val="993300"/>
                </a:solidFill>
                <a:latin typeface="標楷體" panose="03000509000000000000" pitchFamily="65" charset="-120"/>
                <a:ea typeface="標楷體" panose="03000509000000000000" pitchFamily="65" charset="-120"/>
              </a:rPr>
              <a:t>日公告，自</a:t>
            </a:r>
            <a:r>
              <a:rPr lang="en-US" altLang="zh-TW" sz="2200" b="1" dirty="0" smtClean="0">
                <a:solidFill>
                  <a:srgbClr val="993300"/>
                </a:solidFill>
                <a:latin typeface="標楷體" panose="03000509000000000000" pitchFamily="65" charset="-120"/>
                <a:ea typeface="標楷體" panose="03000509000000000000" pitchFamily="65" charset="-120"/>
              </a:rPr>
              <a:t>103</a:t>
            </a:r>
            <a:r>
              <a:rPr lang="zh-TW" altLang="en-US" sz="2200" b="1" dirty="0" smtClean="0">
                <a:solidFill>
                  <a:srgbClr val="993300"/>
                </a:solidFill>
                <a:latin typeface="標楷體" panose="03000509000000000000" pitchFamily="65" charset="-120"/>
                <a:ea typeface="標楷體" panose="03000509000000000000" pitchFamily="65" charset="-120"/>
              </a:rPr>
              <a:t>年</a:t>
            </a:r>
            <a:r>
              <a:rPr lang="en-US" altLang="zh-TW" sz="2200" b="1" dirty="0" smtClean="0">
                <a:solidFill>
                  <a:srgbClr val="993300"/>
                </a:solidFill>
                <a:latin typeface="標楷體" panose="03000509000000000000" pitchFamily="65" charset="-120"/>
                <a:ea typeface="標楷體" panose="03000509000000000000" pitchFamily="65" charset="-120"/>
              </a:rPr>
              <a:t>7</a:t>
            </a:r>
            <a:r>
              <a:rPr lang="zh-TW" altLang="en-US" sz="2200" b="1" dirty="0" smtClean="0">
                <a:solidFill>
                  <a:srgbClr val="993300"/>
                </a:solidFill>
                <a:latin typeface="標楷體" panose="03000509000000000000" pitchFamily="65" charset="-120"/>
                <a:ea typeface="標楷體" panose="03000509000000000000" pitchFamily="65" charset="-120"/>
              </a:rPr>
              <a:t>月</a:t>
            </a:r>
            <a:r>
              <a:rPr lang="en-US" altLang="zh-TW" sz="2200" b="1" dirty="0" smtClean="0">
                <a:solidFill>
                  <a:srgbClr val="993300"/>
                </a:solidFill>
                <a:latin typeface="標楷體" panose="03000509000000000000" pitchFamily="65" charset="-120"/>
                <a:ea typeface="標楷體" panose="03000509000000000000" pitchFamily="65" charset="-120"/>
              </a:rPr>
              <a:t>1</a:t>
            </a:r>
            <a:r>
              <a:rPr lang="zh-TW" altLang="en-US" sz="2200" b="1" dirty="0" smtClean="0">
                <a:solidFill>
                  <a:srgbClr val="993300"/>
                </a:solidFill>
                <a:latin typeface="標楷體" panose="03000509000000000000" pitchFamily="65" charset="-120"/>
                <a:ea typeface="標楷體" panose="03000509000000000000" pitchFamily="65" charset="-120"/>
              </a:rPr>
              <a:t>日起實施。</a:t>
            </a:r>
            <a:endParaRPr lang="en-US" altLang="zh-TW" sz="2200" b="1" dirty="0" smtClean="0">
              <a:solidFill>
                <a:srgbClr val="993300"/>
              </a:solidFill>
              <a:latin typeface="標楷體" panose="03000509000000000000" pitchFamily="65" charset="-120"/>
              <a:ea typeface="標楷體" panose="03000509000000000000" pitchFamily="65" charset="-120"/>
            </a:endParaRPr>
          </a:p>
          <a:p>
            <a:r>
              <a:rPr lang="en-US" altLang="zh-TW" sz="2200" b="1" dirty="0" smtClean="0">
                <a:solidFill>
                  <a:srgbClr val="FF0000"/>
                </a:solidFill>
                <a:latin typeface="標楷體" panose="03000509000000000000" pitchFamily="65" charset="-120"/>
                <a:ea typeface="標楷體" panose="03000509000000000000" pitchFamily="65" charset="-120"/>
              </a:rPr>
              <a:t>2.</a:t>
            </a:r>
            <a:r>
              <a:rPr lang="zh-TW" altLang="en-US" sz="2200" b="1" dirty="0" smtClean="0">
                <a:solidFill>
                  <a:srgbClr val="FF0000"/>
                </a:solidFill>
                <a:latin typeface="標楷體" panose="03000509000000000000" pitchFamily="65" charset="-120"/>
                <a:ea typeface="標楷體" panose="03000509000000000000" pitchFamily="65" charset="-120"/>
              </a:rPr>
              <a:t>調高新屋構造標準單價之影響分析</a:t>
            </a:r>
          </a:p>
          <a:p>
            <a:r>
              <a:rPr lang="zh-TW" altLang="en-US" sz="2200" b="1" dirty="0" smtClean="0">
                <a:solidFill>
                  <a:srgbClr val="000099"/>
                </a:solidFill>
                <a:latin typeface="標楷體" panose="03000509000000000000" pitchFamily="65" charset="-120"/>
                <a:ea typeface="標楷體" panose="03000509000000000000" pitchFamily="65" charset="-120"/>
              </a:rPr>
              <a:t>重行評定之新標準單價適用對象為</a:t>
            </a:r>
            <a:r>
              <a:rPr lang="en-US" altLang="zh-TW" sz="2200" b="1" dirty="0" smtClean="0">
                <a:solidFill>
                  <a:srgbClr val="000099"/>
                </a:solidFill>
                <a:latin typeface="標楷體" panose="03000509000000000000" pitchFamily="65" charset="-120"/>
                <a:ea typeface="標楷體" panose="03000509000000000000" pitchFamily="65" charset="-120"/>
              </a:rPr>
              <a:t>103</a:t>
            </a:r>
            <a:r>
              <a:rPr lang="zh-TW" altLang="en-US" sz="2200" b="1" dirty="0" smtClean="0">
                <a:solidFill>
                  <a:srgbClr val="000099"/>
                </a:solidFill>
                <a:latin typeface="標楷體" panose="03000509000000000000" pitchFamily="65" charset="-120"/>
                <a:ea typeface="標楷體" panose="03000509000000000000" pitchFamily="65" charset="-120"/>
              </a:rPr>
              <a:t>年</a:t>
            </a:r>
            <a:r>
              <a:rPr lang="en-US" altLang="zh-TW" sz="2200" b="1" dirty="0" smtClean="0">
                <a:solidFill>
                  <a:srgbClr val="000099"/>
                </a:solidFill>
                <a:latin typeface="標楷體" panose="03000509000000000000" pitchFamily="65" charset="-120"/>
                <a:ea typeface="標楷體" panose="03000509000000000000" pitchFamily="65" charset="-120"/>
              </a:rPr>
              <a:t>7</a:t>
            </a:r>
            <a:r>
              <a:rPr lang="zh-TW" altLang="en-US" sz="2200" b="1" dirty="0" smtClean="0">
                <a:solidFill>
                  <a:srgbClr val="000099"/>
                </a:solidFill>
                <a:latin typeface="標楷體" panose="03000509000000000000" pitchFamily="65" charset="-120"/>
                <a:ea typeface="標楷體" panose="03000509000000000000" pitchFamily="65" charset="-120"/>
              </a:rPr>
              <a:t>月</a:t>
            </a:r>
            <a:r>
              <a:rPr lang="en-US" altLang="zh-TW" sz="2200" b="1" dirty="0" smtClean="0">
                <a:solidFill>
                  <a:srgbClr val="000099"/>
                </a:solidFill>
                <a:latin typeface="標楷體" panose="03000509000000000000" pitchFamily="65" charset="-120"/>
                <a:ea typeface="標楷體" panose="03000509000000000000" pitchFamily="65" charset="-120"/>
              </a:rPr>
              <a:t>1</a:t>
            </a:r>
            <a:r>
              <a:rPr lang="zh-TW" altLang="en-US" sz="2200" b="1" dirty="0" smtClean="0">
                <a:solidFill>
                  <a:srgbClr val="000099"/>
                </a:solidFill>
                <a:latin typeface="標楷體" panose="03000509000000000000" pitchFamily="65" charset="-120"/>
                <a:ea typeface="標楷體" panose="03000509000000000000" pitchFamily="65" charset="-120"/>
              </a:rPr>
              <a:t>日起核發使用執照及建築完成之新建房屋及增、改建房屋，新標準單價大約為房屋實際造價的半數，與原標準單價相較調高幅度為</a:t>
            </a:r>
            <a:r>
              <a:rPr lang="en-US" altLang="zh-TW" sz="2200" b="1" dirty="0" smtClean="0">
                <a:solidFill>
                  <a:srgbClr val="000099"/>
                </a:solidFill>
                <a:latin typeface="標楷體" panose="03000509000000000000" pitchFamily="65" charset="-120"/>
                <a:ea typeface="標楷體" panose="03000509000000000000" pitchFamily="65" charset="-120"/>
              </a:rPr>
              <a:t>1</a:t>
            </a:r>
            <a:r>
              <a:rPr lang="zh-TW" altLang="en-US" sz="2200" b="1" dirty="0" smtClean="0">
                <a:solidFill>
                  <a:srgbClr val="000099"/>
                </a:solidFill>
                <a:latin typeface="標楷體" panose="03000509000000000000" pitchFamily="65" charset="-120"/>
                <a:ea typeface="標楷體" panose="03000509000000000000" pitchFamily="65" charset="-120"/>
              </a:rPr>
              <a:t>至</a:t>
            </a:r>
            <a:r>
              <a:rPr lang="en-US" altLang="zh-TW" sz="2200" b="1" dirty="0" smtClean="0">
                <a:solidFill>
                  <a:srgbClr val="000099"/>
                </a:solidFill>
                <a:latin typeface="標楷體" panose="03000509000000000000" pitchFamily="65" charset="-120"/>
                <a:ea typeface="標楷體" panose="03000509000000000000" pitchFamily="65" charset="-120"/>
              </a:rPr>
              <a:t>3</a:t>
            </a:r>
            <a:r>
              <a:rPr lang="zh-TW" altLang="en-US" sz="2200" b="1" dirty="0" smtClean="0">
                <a:solidFill>
                  <a:srgbClr val="000099"/>
                </a:solidFill>
                <a:latin typeface="標楷體" panose="03000509000000000000" pitchFamily="65" charset="-120"/>
                <a:ea typeface="標楷體" panose="03000509000000000000" pitchFamily="65" charset="-120"/>
              </a:rPr>
              <a:t>倍，房屋稅額平均漲幅為</a:t>
            </a:r>
            <a:r>
              <a:rPr lang="en-US" altLang="zh-TW" sz="2200" b="1" dirty="0" smtClean="0">
                <a:solidFill>
                  <a:srgbClr val="000099"/>
                </a:solidFill>
                <a:latin typeface="標楷體" panose="03000509000000000000" pitchFamily="65" charset="-120"/>
                <a:ea typeface="標楷體" panose="03000509000000000000" pitchFamily="65" charset="-120"/>
              </a:rPr>
              <a:t>1.6</a:t>
            </a:r>
            <a:r>
              <a:rPr lang="zh-TW" altLang="en-US" sz="2200" b="1" dirty="0" smtClean="0">
                <a:solidFill>
                  <a:srgbClr val="000099"/>
                </a:solidFill>
                <a:latin typeface="標楷體" panose="03000509000000000000" pitchFamily="65" charset="-120"/>
                <a:ea typeface="標楷體" panose="03000509000000000000" pitchFamily="65" charset="-120"/>
              </a:rPr>
              <a:t>倍，其中調整幅度最大者為鋼筋混凝土造總層數為</a:t>
            </a:r>
            <a:r>
              <a:rPr lang="en-US" altLang="zh-TW" sz="2200" b="1" dirty="0" smtClean="0">
                <a:solidFill>
                  <a:srgbClr val="000099"/>
                </a:solidFill>
                <a:latin typeface="標楷體" panose="03000509000000000000" pitchFamily="65" charset="-120"/>
                <a:ea typeface="標楷體" panose="03000509000000000000" pitchFamily="65" charset="-120"/>
              </a:rPr>
              <a:t>6</a:t>
            </a:r>
            <a:r>
              <a:rPr lang="zh-TW" altLang="en-US" sz="2200" b="1" dirty="0" smtClean="0">
                <a:solidFill>
                  <a:srgbClr val="000099"/>
                </a:solidFill>
                <a:latin typeface="標楷體" panose="03000509000000000000" pitchFamily="65" charset="-120"/>
                <a:ea typeface="標楷體" panose="03000509000000000000" pitchFamily="65" charset="-120"/>
              </a:rPr>
              <a:t>層樓以下之低樓層建物，漲幅達</a:t>
            </a:r>
            <a:r>
              <a:rPr lang="en-US" altLang="zh-TW" sz="2200" b="1" dirty="0" smtClean="0">
                <a:solidFill>
                  <a:srgbClr val="000099"/>
                </a:solidFill>
                <a:latin typeface="標楷體" panose="03000509000000000000" pitchFamily="65" charset="-120"/>
                <a:ea typeface="標楷體" panose="03000509000000000000" pitchFamily="65" charset="-120"/>
              </a:rPr>
              <a:t>3</a:t>
            </a:r>
            <a:r>
              <a:rPr lang="zh-TW" altLang="en-US" sz="2200" b="1" dirty="0" smtClean="0">
                <a:solidFill>
                  <a:srgbClr val="000099"/>
                </a:solidFill>
                <a:latin typeface="標楷體" panose="03000509000000000000" pitchFamily="65" charset="-120"/>
                <a:ea typeface="標楷體" panose="03000509000000000000" pitchFamily="65" charset="-120"/>
              </a:rPr>
              <a:t>倍，探其原由是因民國</a:t>
            </a:r>
            <a:r>
              <a:rPr lang="en-US" altLang="zh-TW" sz="2200" b="1" dirty="0" smtClean="0">
                <a:solidFill>
                  <a:srgbClr val="000099"/>
                </a:solidFill>
                <a:latin typeface="標楷體" panose="03000509000000000000" pitchFamily="65" charset="-120"/>
                <a:ea typeface="標楷體" panose="03000509000000000000" pitchFamily="65" charset="-120"/>
              </a:rPr>
              <a:t>70</a:t>
            </a:r>
            <a:r>
              <a:rPr lang="zh-TW" altLang="en-US" sz="2200" b="1" dirty="0" smtClean="0">
                <a:solidFill>
                  <a:srgbClr val="000099"/>
                </a:solidFill>
                <a:latin typeface="標楷體" panose="03000509000000000000" pitchFamily="65" charset="-120"/>
                <a:ea typeface="標楷體" panose="03000509000000000000" pitchFamily="65" charset="-120"/>
              </a:rPr>
              <a:t>年時所興建之房屋多為總層數</a:t>
            </a:r>
            <a:r>
              <a:rPr lang="en-US" altLang="zh-TW" sz="2200" b="1" dirty="0" smtClean="0">
                <a:solidFill>
                  <a:srgbClr val="000099"/>
                </a:solidFill>
                <a:latin typeface="標楷體" panose="03000509000000000000" pitchFamily="65" charset="-120"/>
                <a:ea typeface="標楷體" panose="03000509000000000000" pitchFamily="65" charset="-120"/>
              </a:rPr>
              <a:t>5</a:t>
            </a:r>
            <a:r>
              <a:rPr lang="zh-TW" altLang="en-US" sz="2200" b="1" dirty="0" smtClean="0">
                <a:solidFill>
                  <a:srgbClr val="000099"/>
                </a:solidFill>
                <a:latin typeface="標楷體" panose="03000509000000000000" pitchFamily="65" charset="-120"/>
                <a:ea typeface="標楷體" panose="03000509000000000000" pitchFamily="65" charset="-120"/>
              </a:rPr>
              <a:t>至</a:t>
            </a:r>
            <a:r>
              <a:rPr lang="en-US" altLang="zh-TW" sz="2200" b="1" dirty="0" smtClean="0">
                <a:solidFill>
                  <a:srgbClr val="000099"/>
                </a:solidFill>
                <a:latin typeface="標楷體" panose="03000509000000000000" pitchFamily="65" charset="-120"/>
                <a:ea typeface="標楷體" panose="03000509000000000000" pitchFamily="65" charset="-120"/>
              </a:rPr>
              <a:t>6</a:t>
            </a:r>
            <a:r>
              <a:rPr lang="zh-TW" altLang="en-US" sz="2200" b="1" dirty="0" smtClean="0">
                <a:solidFill>
                  <a:srgbClr val="000099"/>
                </a:solidFill>
                <a:latin typeface="標楷體" panose="03000509000000000000" pitchFamily="65" charset="-120"/>
                <a:ea typeface="標楷體" panose="03000509000000000000" pitchFamily="65" charset="-120"/>
              </a:rPr>
              <a:t>層以下之建築物，建材及防震系數等建築規格較低，致當時評定之低樓層房屋標準單價每坪不到</a:t>
            </a:r>
            <a:r>
              <a:rPr lang="en-US" altLang="zh-TW" sz="2200" b="1" dirty="0" smtClean="0">
                <a:solidFill>
                  <a:srgbClr val="000099"/>
                </a:solidFill>
                <a:latin typeface="標楷體" panose="03000509000000000000" pitchFamily="65" charset="-120"/>
                <a:ea typeface="標楷體" panose="03000509000000000000" pitchFamily="65" charset="-120"/>
              </a:rPr>
              <a:t>1</a:t>
            </a:r>
            <a:r>
              <a:rPr lang="zh-TW" altLang="en-US" sz="2200" b="1" dirty="0" smtClean="0">
                <a:solidFill>
                  <a:srgbClr val="000099"/>
                </a:solidFill>
                <a:latin typeface="標楷體" panose="03000509000000000000" pitchFamily="65" charset="-120"/>
                <a:ea typeface="標楷體" panose="03000509000000000000" pitchFamily="65" charset="-120"/>
              </a:rPr>
              <a:t>萬元，與近年興建低樓層房屋之實際造價相較，其差距最大，故此次調整漲幅較大。估計本市新建房屋每年約</a:t>
            </a:r>
            <a:r>
              <a:rPr lang="en-US" altLang="zh-TW" sz="2200" b="1" dirty="0" smtClean="0">
                <a:solidFill>
                  <a:srgbClr val="000099"/>
                </a:solidFill>
                <a:latin typeface="標楷體" panose="03000509000000000000" pitchFamily="65" charset="-120"/>
                <a:ea typeface="標楷體" panose="03000509000000000000" pitchFamily="65" charset="-120"/>
              </a:rPr>
              <a:t>6</a:t>
            </a:r>
            <a:r>
              <a:rPr lang="zh-TW" altLang="en-US" sz="2200" b="1" dirty="0" smtClean="0">
                <a:solidFill>
                  <a:srgbClr val="000099"/>
                </a:solidFill>
                <a:latin typeface="標楷體" panose="03000509000000000000" pitchFamily="65" charset="-120"/>
                <a:ea typeface="標楷體" panose="03000509000000000000" pitchFamily="65" charset="-120"/>
              </a:rPr>
              <a:t>千餘戶，僅占本市</a:t>
            </a:r>
            <a:r>
              <a:rPr lang="en-US" altLang="zh-TW" sz="2200" b="1" dirty="0" smtClean="0">
                <a:solidFill>
                  <a:srgbClr val="000099"/>
                </a:solidFill>
                <a:latin typeface="標楷體" panose="03000509000000000000" pitchFamily="65" charset="-120"/>
                <a:ea typeface="標楷體" panose="03000509000000000000" pitchFamily="65" charset="-120"/>
              </a:rPr>
              <a:t>104</a:t>
            </a:r>
            <a:r>
              <a:rPr lang="zh-TW" altLang="en-US" sz="2200" b="1" dirty="0" smtClean="0">
                <a:solidFill>
                  <a:srgbClr val="000099"/>
                </a:solidFill>
                <a:latin typeface="標楷體" panose="03000509000000000000" pitchFamily="65" charset="-120"/>
                <a:ea typeface="標楷體" panose="03000509000000000000" pitchFamily="65" charset="-120"/>
              </a:rPr>
              <a:t>年房屋稅開徵查定戶數</a:t>
            </a:r>
            <a:r>
              <a:rPr lang="en-US" altLang="zh-TW" sz="2200" b="1" dirty="0" smtClean="0">
                <a:solidFill>
                  <a:srgbClr val="000099"/>
                </a:solidFill>
                <a:latin typeface="標楷體" panose="03000509000000000000" pitchFamily="65" charset="-120"/>
                <a:ea typeface="標楷體" panose="03000509000000000000" pitchFamily="65" charset="-120"/>
              </a:rPr>
              <a:t>118</a:t>
            </a:r>
            <a:r>
              <a:rPr lang="zh-TW" altLang="en-US" sz="2200" b="1" dirty="0" smtClean="0">
                <a:solidFill>
                  <a:srgbClr val="000099"/>
                </a:solidFill>
                <a:latin typeface="標楷體" panose="03000509000000000000" pitchFamily="65" charset="-120"/>
                <a:ea typeface="標楷體" panose="03000509000000000000" pitchFamily="65" charset="-120"/>
              </a:rPr>
              <a:t>萬餘戶約</a:t>
            </a:r>
            <a:r>
              <a:rPr lang="en-US" altLang="zh-TW" sz="2200" b="1" dirty="0" smtClean="0">
                <a:solidFill>
                  <a:srgbClr val="000099"/>
                </a:solidFill>
                <a:latin typeface="標楷體" panose="03000509000000000000" pitchFamily="65" charset="-120"/>
                <a:ea typeface="標楷體" panose="03000509000000000000" pitchFamily="65" charset="-120"/>
              </a:rPr>
              <a:t>0.55</a:t>
            </a:r>
            <a:r>
              <a:rPr lang="zh-TW" altLang="en-US" sz="2200" b="1" dirty="0" smtClean="0">
                <a:solidFill>
                  <a:srgbClr val="000099"/>
                </a:solidFill>
                <a:latin typeface="標楷體" panose="03000509000000000000" pitchFamily="65" charset="-120"/>
                <a:ea typeface="標楷體" panose="03000509000000000000" pitchFamily="65" charset="-120"/>
              </a:rPr>
              <a:t>％。</a:t>
            </a:r>
          </a:p>
        </p:txBody>
      </p:sp>
      <p:sp>
        <p:nvSpPr>
          <p:cNvPr id="3" name="文字方塊 1"/>
          <p:cNvSpPr txBox="1">
            <a:spLocks noChangeArrowheads="1"/>
          </p:cNvSpPr>
          <p:nvPr/>
        </p:nvSpPr>
        <p:spPr bwMode="auto">
          <a:xfrm>
            <a:off x="8459787" y="6206162"/>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P6</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1813403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728159" y="332656"/>
            <a:ext cx="3570208" cy="430887"/>
          </a:xfrm>
          <a:prstGeom prst="rect">
            <a:avLst/>
          </a:prstGeom>
        </p:spPr>
        <p:txBody>
          <a:bodyPr wrap="none">
            <a:spAutoFit/>
          </a:bodyPr>
          <a:lstStyle/>
          <a:p>
            <a:r>
              <a:rPr lang="zh-TW" altLang="en-US" sz="2200" b="1" dirty="0">
                <a:solidFill>
                  <a:srgbClr val="FF0000"/>
                </a:solidFill>
                <a:latin typeface="標楷體" panose="03000509000000000000" pitchFamily="65" charset="-120"/>
                <a:ea typeface="標楷體" panose="03000509000000000000" pitchFamily="65" charset="-120"/>
              </a:rPr>
              <a:t>新標準單價調整幅度分析表</a:t>
            </a:r>
          </a:p>
        </p:txBody>
      </p:sp>
      <p:graphicFrame>
        <p:nvGraphicFramePr>
          <p:cNvPr id="5" name="表格 4"/>
          <p:cNvGraphicFramePr>
            <a:graphicFrameLocks noGrp="1"/>
          </p:cNvGraphicFramePr>
          <p:nvPr>
            <p:extLst>
              <p:ext uri="{D42A27DB-BD31-4B8C-83A1-F6EECF244321}">
                <p14:modId xmlns:p14="http://schemas.microsoft.com/office/powerpoint/2010/main" val="2318492269"/>
              </p:ext>
            </p:extLst>
          </p:nvPr>
        </p:nvGraphicFramePr>
        <p:xfrm>
          <a:off x="827584" y="865910"/>
          <a:ext cx="7458051" cy="2682240"/>
        </p:xfrm>
        <a:graphic>
          <a:graphicData uri="http://schemas.openxmlformats.org/drawingml/2006/table">
            <a:tbl>
              <a:tblPr firstRow="1" firstCol="1" bandRow="1">
                <a:tableStyleId>{5C22544A-7EE6-4342-B048-85BDC9FD1C3A}</a:tableStyleId>
              </a:tblPr>
              <a:tblGrid>
                <a:gridCol w="1242266"/>
                <a:gridCol w="1243157"/>
                <a:gridCol w="1243157"/>
                <a:gridCol w="1243157"/>
                <a:gridCol w="1243157"/>
                <a:gridCol w="1243157"/>
              </a:tblGrid>
              <a:tr h="0">
                <a:tc>
                  <a:txBody>
                    <a:bodyPr/>
                    <a:lstStyle/>
                    <a:p>
                      <a:pPr>
                        <a:spcAft>
                          <a:spcPts val="0"/>
                        </a:spcAft>
                      </a:pPr>
                      <a:r>
                        <a:rPr lang="zh-TW" sz="2200" b="1" kern="100" dirty="0">
                          <a:solidFill>
                            <a:srgbClr val="A50021"/>
                          </a:solidFill>
                          <a:effectLst/>
                          <a:latin typeface="標楷體" panose="03000509000000000000" pitchFamily="65" charset="-120"/>
                          <a:ea typeface="標楷體" panose="03000509000000000000" pitchFamily="65" charset="-120"/>
                        </a:rPr>
                        <a:t>構造別</a:t>
                      </a:r>
                      <a:endParaRPr lang="zh-TW" sz="2200" b="1" kern="100" dirty="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spcAft>
                          <a:spcPts val="0"/>
                        </a:spcAft>
                      </a:pPr>
                      <a:r>
                        <a:rPr lang="zh-TW" sz="2200" b="1" kern="100">
                          <a:solidFill>
                            <a:srgbClr val="A50021"/>
                          </a:solidFill>
                          <a:effectLst/>
                          <a:latin typeface="標楷體" panose="03000509000000000000" pitchFamily="65" charset="-120"/>
                          <a:ea typeface="標楷體" panose="03000509000000000000" pitchFamily="65" charset="-120"/>
                        </a:rPr>
                        <a:t>鋼筋混凝土造、預鑄混凝土造</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0">
                <a:tc rowSpan="2">
                  <a:txBody>
                    <a:bodyPr/>
                    <a:lstStyle/>
                    <a:p>
                      <a:pPr indent="381000">
                        <a:spcAft>
                          <a:spcPts val="0"/>
                        </a:spcAft>
                      </a:pPr>
                      <a:r>
                        <a:rPr lang="zh-TW" altLang="en-US" sz="2200" b="1" kern="100" dirty="0" smtClean="0">
                          <a:solidFill>
                            <a:srgbClr val="A50021"/>
                          </a:solidFill>
                          <a:effectLst/>
                          <a:latin typeface="標楷體" panose="03000509000000000000" pitchFamily="65" charset="-120"/>
                          <a:ea typeface="標楷體" panose="03000509000000000000" pitchFamily="65" charset="-120"/>
                        </a:rPr>
                        <a:t> </a:t>
                      </a:r>
                      <a:r>
                        <a:rPr lang="zh-TW" sz="2200" b="1" kern="100" dirty="0" smtClean="0">
                          <a:solidFill>
                            <a:srgbClr val="A50021"/>
                          </a:solidFill>
                          <a:effectLst/>
                          <a:latin typeface="標楷體" panose="03000509000000000000" pitchFamily="65" charset="-120"/>
                          <a:ea typeface="標楷體" panose="03000509000000000000" pitchFamily="65" charset="-120"/>
                        </a:rPr>
                        <a:t>單價</a:t>
                      </a:r>
                      <a:endParaRPr lang="zh-TW" sz="2200" b="1" kern="100" dirty="0">
                        <a:solidFill>
                          <a:srgbClr val="A50021"/>
                        </a:solidFill>
                        <a:effectLst/>
                        <a:latin typeface="標楷體" panose="03000509000000000000" pitchFamily="65" charset="-120"/>
                        <a:ea typeface="標楷體" panose="03000509000000000000" pitchFamily="65" charset="-120"/>
                      </a:endParaRPr>
                    </a:p>
                    <a:p>
                      <a:pPr>
                        <a:spcAft>
                          <a:spcPts val="0"/>
                        </a:spcAft>
                      </a:pPr>
                      <a:r>
                        <a:rPr lang="zh-TW" sz="2200" b="1" kern="300" spc="0" baseline="0" dirty="0">
                          <a:solidFill>
                            <a:srgbClr val="A50021"/>
                          </a:solidFill>
                          <a:effectLst/>
                          <a:latin typeface="標楷體" panose="03000509000000000000" pitchFamily="65" charset="-120"/>
                          <a:ea typeface="標楷體" panose="03000509000000000000" pitchFamily="65" charset="-120"/>
                        </a:rPr>
                        <a:t>總層數</a:t>
                      </a:r>
                      <a:endParaRPr lang="zh-TW" sz="2200" b="1" kern="300" spc="0" baseline="0" dirty="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spcAft>
                          <a:spcPts val="0"/>
                        </a:spcAft>
                      </a:pPr>
                      <a:r>
                        <a:rPr lang="zh-TW" sz="2200" b="1" kern="100">
                          <a:solidFill>
                            <a:srgbClr val="A50021"/>
                          </a:solidFill>
                          <a:effectLst/>
                          <a:latin typeface="標楷體" panose="03000509000000000000" pitchFamily="65" charset="-120"/>
                          <a:ea typeface="標楷體" panose="03000509000000000000" pitchFamily="65" charset="-120"/>
                        </a:rPr>
                        <a:t>舊</a:t>
                      </a:r>
                      <a:r>
                        <a:rPr lang="en-US" sz="2200" b="1" kern="100">
                          <a:solidFill>
                            <a:srgbClr val="A50021"/>
                          </a:solidFill>
                          <a:effectLst/>
                          <a:latin typeface="標楷體" panose="03000509000000000000" pitchFamily="65" charset="-120"/>
                          <a:ea typeface="標楷體" panose="03000509000000000000" pitchFamily="65" charset="-120"/>
                        </a:rPr>
                        <a:t>-</a:t>
                      </a:r>
                      <a:r>
                        <a:rPr lang="zh-TW" sz="2200" b="1" kern="100">
                          <a:solidFill>
                            <a:srgbClr val="A50021"/>
                          </a:solidFill>
                          <a:effectLst/>
                          <a:latin typeface="標楷體" panose="03000509000000000000" pitchFamily="65" charset="-120"/>
                          <a:ea typeface="標楷體" panose="03000509000000000000" pitchFamily="65" charset="-120"/>
                        </a:rPr>
                        <a:t>標準單價</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spcAft>
                          <a:spcPts val="0"/>
                        </a:spcAft>
                      </a:pPr>
                      <a:r>
                        <a:rPr lang="zh-TW" sz="2200" b="1" kern="100">
                          <a:solidFill>
                            <a:srgbClr val="A50021"/>
                          </a:solidFill>
                          <a:effectLst/>
                          <a:latin typeface="標楷體" panose="03000509000000000000" pitchFamily="65" charset="-120"/>
                          <a:ea typeface="標楷體" panose="03000509000000000000" pitchFamily="65" charset="-120"/>
                        </a:rPr>
                        <a:t>新</a:t>
                      </a:r>
                      <a:r>
                        <a:rPr lang="en-US" sz="2200" b="1" kern="100">
                          <a:solidFill>
                            <a:srgbClr val="A50021"/>
                          </a:solidFill>
                          <a:effectLst/>
                          <a:latin typeface="標楷體" panose="03000509000000000000" pitchFamily="65" charset="-120"/>
                          <a:ea typeface="標楷體" panose="03000509000000000000" pitchFamily="65" charset="-120"/>
                        </a:rPr>
                        <a:t>-</a:t>
                      </a:r>
                      <a:r>
                        <a:rPr lang="zh-TW" sz="2200" b="1" kern="100">
                          <a:solidFill>
                            <a:srgbClr val="A50021"/>
                          </a:solidFill>
                          <a:effectLst/>
                          <a:latin typeface="標楷體" panose="03000509000000000000" pitchFamily="65" charset="-120"/>
                          <a:ea typeface="標楷體" panose="03000509000000000000" pitchFamily="65" charset="-120"/>
                        </a:rPr>
                        <a:t>標準單價</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2">
                  <a:txBody>
                    <a:bodyPr/>
                    <a:lstStyle/>
                    <a:p>
                      <a:pPr>
                        <a:spcAft>
                          <a:spcPts val="0"/>
                        </a:spcAft>
                      </a:pPr>
                      <a:r>
                        <a:rPr lang="zh-TW" sz="2200" b="1" kern="100" dirty="0" smtClean="0">
                          <a:solidFill>
                            <a:srgbClr val="A50021"/>
                          </a:solidFill>
                          <a:effectLst/>
                          <a:latin typeface="標楷體" panose="03000509000000000000" pitchFamily="65" charset="-120"/>
                          <a:ea typeface="標楷體" panose="03000509000000000000" pitchFamily="65" charset="-120"/>
                        </a:rPr>
                        <a:t>增加</a:t>
                      </a:r>
                      <a:endParaRPr lang="en-US" altLang="zh-TW" sz="2200" b="1" kern="100" dirty="0" smtClean="0">
                        <a:solidFill>
                          <a:srgbClr val="A50021"/>
                        </a:solidFill>
                        <a:effectLst/>
                        <a:latin typeface="標楷體" panose="03000509000000000000" pitchFamily="65" charset="-120"/>
                        <a:ea typeface="標楷體" panose="03000509000000000000" pitchFamily="65" charset="-120"/>
                      </a:endParaRPr>
                    </a:p>
                    <a:p>
                      <a:pPr>
                        <a:spcAft>
                          <a:spcPts val="0"/>
                        </a:spcAft>
                      </a:pPr>
                      <a:r>
                        <a:rPr lang="zh-TW" sz="2200" b="1" kern="100" dirty="0" smtClean="0">
                          <a:solidFill>
                            <a:srgbClr val="A50021"/>
                          </a:solidFill>
                          <a:effectLst/>
                          <a:latin typeface="標楷體" panose="03000509000000000000" pitchFamily="65" charset="-120"/>
                          <a:ea typeface="標楷體" panose="03000509000000000000" pitchFamily="65" charset="-120"/>
                        </a:rPr>
                        <a:t>倍</a:t>
                      </a:r>
                      <a:r>
                        <a:rPr lang="zh-TW" sz="2200" b="1" kern="100" dirty="0">
                          <a:solidFill>
                            <a:srgbClr val="A50021"/>
                          </a:solidFill>
                          <a:effectLst/>
                          <a:latin typeface="標楷體" panose="03000509000000000000" pitchFamily="65" charset="-120"/>
                          <a:ea typeface="標楷體" panose="03000509000000000000" pitchFamily="65" charset="-120"/>
                        </a:rPr>
                        <a:t>數</a:t>
                      </a:r>
                      <a:endParaRPr lang="zh-TW" sz="2200" b="1" kern="100" dirty="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TW" altLang="en-US"/>
                    </a:p>
                  </a:txBody>
                  <a:tcPr/>
                </a:tc>
                <a:tc>
                  <a:txBody>
                    <a:bodyPr/>
                    <a:lstStyle/>
                    <a:p>
                      <a:pPr>
                        <a:spcAft>
                          <a:spcPts val="0"/>
                        </a:spcAft>
                      </a:pPr>
                      <a:r>
                        <a:rPr lang="zh-TW" sz="2200" b="1" kern="100">
                          <a:solidFill>
                            <a:srgbClr val="A50021"/>
                          </a:solidFill>
                          <a:effectLst/>
                          <a:latin typeface="標楷體" panose="03000509000000000000" pitchFamily="65" charset="-120"/>
                          <a:ea typeface="標楷體" panose="03000509000000000000" pitchFamily="65" charset="-120"/>
                        </a:rPr>
                        <a:t>元</a:t>
                      </a:r>
                      <a:r>
                        <a:rPr lang="en-US" sz="2200" b="1" kern="100">
                          <a:solidFill>
                            <a:srgbClr val="A50021"/>
                          </a:solidFill>
                          <a:effectLst/>
                          <a:latin typeface="標楷體" panose="03000509000000000000" pitchFamily="65" charset="-120"/>
                          <a:ea typeface="標楷體" panose="03000509000000000000" pitchFamily="65" charset="-120"/>
                        </a:rPr>
                        <a:t>/m2</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A50021"/>
                          </a:solidFill>
                          <a:effectLst/>
                          <a:latin typeface="標楷體" panose="03000509000000000000" pitchFamily="65" charset="-120"/>
                          <a:ea typeface="標楷體" panose="03000509000000000000" pitchFamily="65" charset="-120"/>
                        </a:rPr>
                        <a:t>元</a:t>
                      </a:r>
                      <a:r>
                        <a:rPr lang="en-US" sz="2200" b="1" kern="100">
                          <a:solidFill>
                            <a:srgbClr val="A50021"/>
                          </a:solidFill>
                          <a:effectLst/>
                          <a:latin typeface="標楷體" panose="03000509000000000000" pitchFamily="65" charset="-120"/>
                          <a:ea typeface="標楷體" panose="03000509000000000000" pitchFamily="65" charset="-120"/>
                        </a:rPr>
                        <a:t>/</a:t>
                      </a:r>
                      <a:r>
                        <a:rPr lang="zh-TW" sz="2200" b="1" kern="100">
                          <a:solidFill>
                            <a:srgbClr val="A50021"/>
                          </a:solidFill>
                          <a:effectLst/>
                          <a:latin typeface="標楷體" panose="03000509000000000000" pitchFamily="65" charset="-120"/>
                          <a:ea typeface="標楷體" panose="03000509000000000000" pitchFamily="65" charset="-120"/>
                        </a:rPr>
                        <a:t>坪</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A50021"/>
                          </a:solidFill>
                          <a:effectLst/>
                          <a:latin typeface="標楷體" panose="03000509000000000000" pitchFamily="65" charset="-120"/>
                          <a:ea typeface="標楷體" panose="03000509000000000000" pitchFamily="65" charset="-120"/>
                        </a:rPr>
                        <a:t>元</a:t>
                      </a:r>
                      <a:r>
                        <a:rPr lang="en-US" sz="2200" b="1" kern="100">
                          <a:solidFill>
                            <a:srgbClr val="A50021"/>
                          </a:solidFill>
                          <a:effectLst/>
                          <a:latin typeface="標楷體" panose="03000509000000000000" pitchFamily="65" charset="-120"/>
                          <a:ea typeface="標楷體" panose="03000509000000000000" pitchFamily="65" charset="-120"/>
                        </a:rPr>
                        <a:t>/m2</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zh-TW" sz="2200" b="1" kern="100">
                          <a:solidFill>
                            <a:srgbClr val="A50021"/>
                          </a:solidFill>
                          <a:effectLst/>
                          <a:latin typeface="標楷體" panose="03000509000000000000" pitchFamily="65" charset="-120"/>
                          <a:ea typeface="標楷體" panose="03000509000000000000" pitchFamily="65" charset="-120"/>
                        </a:rPr>
                        <a:t>元</a:t>
                      </a:r>
                      <a:r>
                        <a:rPr lang="en-US" sz="2200" b="1" kern="100">
                          <a:solidFill>
                            <a:srgbClr val="A50021"/>
                          </a:solidFill>
                          <a:effectLst/>
                          <a:latin typeface="標楷體" panose="03000509000000000000" pitchFamily="65" charset="-120"/>
                          <a:ea typeface="標楷體" panose="03000509000000000000" pitchFamily="65" charset="-120"/>
                        </a:rPr>
                        <a:t>/</a:t>
                      </a:r>
                      <a:r>
                        <a:rPr lang="zh-TW" sz="2200" b="1" kern="100">
                          <a:solidFill>
                            <a:srgbClr val="A50021"/>
                          </a:solidFill>
                          <a:effectLst/>
                          <a:latin typeface="標楷體" panose="03000509000000000000" pitchFamily="65" charset="-120"/>
                          <a:ea typeface="標楷體" panose="03000509000000000000" pitchFamily="65" charset="-120"/>
                        </a:rPr>
                        <a:t>坪</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r>
              <a:tr h="0">
                <a:tc>
                  <a:txBody>
                    <a:bodyPr/>
                    <a:lstStyle/>
                    <a:p>
                      <a:pPr>
                        <a:spcAft>
                          <a:spcPts val="0"/>
                        </a:spcAft>
                      </a:pPr>
                      <a:r>
                        <a:rPr lang="en-US" sz="2200" b="1" kern="100" dirty="0">
                          <a:solidFill>
                            <a:srgbClr val="A50021"/>
                          </a:solidFill>
                          <a:effectLst/>
                          <a:latin typeface="標楷體" panose="03000509000000000000" pitchFamily="65" charset="-120"/>
                          <a:ea typeface="標楷體" panose="03000509000000000000" pitchFamily="65" charset="-120"/>
                        </a:rPr>
                        <a:t>35</a:t>
                      </a:r>
                      <a:r>
                        <a:rPr lang="zh-TW" sz="2200" b="1" kern="100" dirty="0">
                          <a:solidFill>
                            <a:srgbClr val="A50021"/>
                          </a:solidFill>
                          <a:effectLst/>
                          <a:latin typeface="標楷體" panose="03000509000000000000" pitchFamily="65" charset="-120"/>
                          <a:ea typeface="標楷體" panose="03000509000000000000" pitchFamily="65" charset="-120"/>
                        </a:rPr>
                        <a:t>層</a:t>
                      </a:r>
                      <a:endParaRPr lang="zh-TW" sz="2200" b="1" kern="100" dirty="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9,830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32,439</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20,400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67,320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1.08</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20</a:t>
                      </a:r>
                      <a:r>
                        <a:rPr lang="zh-TW" sz="2200" b="1" kern="100">
                          <a:solidFill>
                            <a:srgbClr val="A50021"/>
                          </a:solidFill>
                          <a:effectLst/>
                          <a:latin typeface="標楷體" panose="03000509000000000000" pitchFamily="65" charset="-120"/>
                          <a:ea typeface="標楷體" panose="03000509000000000000" pitchFamily="65" charset="-120"/>
                        </a:rPr>
                        <a:t>層</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7,110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23,463</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15,350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50,655</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1.16</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12</a:t>
                      </a:r>
                      <a:r>
                        <a:rPr lang="zh-TW" sz="2200" b="1" kern="100">
                          <a:solidFill>
                            <a:srgbClr val="A50021"/>
                          </a:solidFill>
                          <a:effectLst/>
                          <a:latin typeface="標楷體" panose="03000509000000000000" pitchFamily="65" charset="-120"/>
                          <a:ea typeface="標楷體" panose="03000509000000000000" pitchFamily="65" charset="-120"/>
                        </a:rPr>
                        <a:t>層</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A50021"/>
                          </a:solidFill>
                          <a:effectLst/>
                          <a:latin typeface="標楷體" panose="03000509000000000000" pitchFamily="65" charset="-120"/>
                          <a:ea typeface="標楷體" panose="03000509000000000000" pitchFamily="65" charset="-120"/>
                        </a:rPr>
                        <a:t>5,080</a:t>
                      </a:r>
                      <a:endParaRPr lang="zh-TW" sz="2200" b="1" kern="100" dirty="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16,764</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13,200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43,560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1.60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7</a:t>
                      </a:r>
                      <a:r>
                        <a:rPr lang="zh-TW" sz="2200" b="1" kern="100">
                          <a:solidFill>
                            <a:srgbClr val="A50021"/>
                          </a:solidFill>
                          <a:effectLst/>
                          <a:latin typeface="標楷體" panose="03000509000000000000" pitchFamily="65" charset="-120"/>
                          <a:ea typeface="標楷體" panose="03000509000000000000" pitchFamily="65" charset="-120"/>
                        </a:rPr>
                        <a:t>層</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3,810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12,573</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11,350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37,455</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1.98</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5</a:t>
                      </a:r>
                      <a:r>
                        <a:rPr lang="zh-TW" sz="2200" b="1" kern="100">
                          <a:solidFill>
                            <a:srgbClr val="A50021"/>
                          </a:solidFill>
                          <a:effectLst/>
                          <a:latin typeface="標楷體" panose="03000509000000000000" pitchFamily="65" charset="-120"/>
                          <a:ea typeface="標楷體" panose="03000509000000000000" pitchFamily="65" charset="-120"/>
                        </a:rPr>
                        <a:t>層</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A50021"/>
                          </a:solidFill>
                          <a:effectLst/>
                          <a:latin typeface="標楷體" panose="03000509000000000000" pitchFamily="65" charset="-120"/>
                          <a:ea typeface="標楷體" panose="03000509000000000000" pitchFamily="65" charset="-120"/>
                        </a:rPr>
                        <a:t>2,450</a:t>
                      </a:r>
                      <a:endParaRPr lang="zh-TW" sz="2200" b="1" kern="100" dirty="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a:solidFill>
                            <a:srgbClr val="A50021"/>
                          </a:solidFill>
                          <a:effectLst/>
                          <a:latin typeface="標楷體" panose="03000509000000000000" pitchFamily="65" charset="-120"/>
                          <a:ea typeface="標楷體" panose="03000509000000000000" pitchFamily="65" charset="-120"/>
                        </a:rPr>
                        <a:t>8,085</a:t>
                      </a:r>
                      <a:endParaRPr lang="zh-TW" sz="2200" b="1" kern="100" dirty="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9,500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a:solidFill>
                            <a:srgbClr val="A50021"/>
                          </a:solidFill>
                          <a:effectLst/>
                          <a:latin typeface="標楷體" panose="03000509000000000000" pitchFamily="65" charset="-120"/>
                          <a:ea typeface="標楷體" panose="03000509000000000000" pitchFamily="65" charset="-120"/>
                        </a:rPr>
                        <a:t>31,350</a:t>
                      </a:r>
                      <a:endParaRPr lang="zh-TW" sz="2200" b="1" kern="10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200" b="1" kern="100" dirty="0" smtClean="0">
                          <a:solidFill>
                            <a:srgbClr val="A50021"/>
                          </a:solidFill>
                          <a:effectLst/>
                          <a:latin typeface="標楷體" panose="03000509000000000000" pitchFamily="65" charset="-120"/>
                          <a:ea typeface="標楷體" panose="03000509000000000000" pitchFamily="65" charset="-120"/>
                        </a:rPr>
                        <a:t>2.88</a:t>
                      </a:r>
                      <a:endParaRPr lang="zh-TW" sz="2200" b="1" kern="100" dirty="0">
                        <a:solidFill>
                          <a:srgbClr val="A50021"/>
                        </a:solidFill>
                        <a:effectLst/>
                        <a:latin typeface="標楷體" panose="03000509000000000000" pitchFamily="65" charset="-120"/>
                        <a:ea typeface="標楷體" panose="03000509000000000000"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7" name="直線接點 6"/>
          <p:cNvCxnSpPr/>
          <p:nvPr/>
        </p:nvCxnSpPr>
        <p:spPr>
          <a:xfrm>
            <a:off x="827584" y="1484784"/>
            <a:ext cx="1296144"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588827" y="3861048"/>
            <a:ext cx="7848872" cy="2462213"/>
          </a:xfrm>
          <a:prstGeom prst="rect">
            <a:avLst/>
          </a:prstGeom>
        </p:spPr>
        <p:txBody>
          <a:bodyPr wrap="square">
            <a:spAutoFit/>
          </a:bodyPr>
          <a:lstStyle/>
          <a:p>
            <a:r>
              <a:rPr lang="zh-TW" altLang="en-US" sz="2200" b="1" dirty="0" smtClean="0">
                <a:solidFill>
                  <a:srgbClr val="FF0000"/>
                </a:solidFill>
                <a:latin typeface="標楷體" panose="03000509000000000000" pitchFamily="65" charset="-120"/>
                <a:ea typeface="標楷體" panose="03000509000000000000" pitchFamily="65" charset="-120"/>
              </a:rPr>
              <a:t> </a:t>
            </a:r>
            <a:r>
              <a:rPr lang="en-US" altLang="zh-TW" sz="2200" b="1" dirty="0" smtClean="0">
                <a:solidFill>
                  <a:srgbClr val="FF0000"/>
                </a:solidFill>
                <a:latin typeface="標楷體" panose="03000509000000000000" pitchFamily="65" charset="-120"/>
                <a:ea typeface="標楷體" panose="03000509000000000000" pitchFamily="65" charset="-120"/>
              </a:rPr>
              <a:t>(</a:t>
            </a:r>
            <a:r>
              <a:rPr lang="zh-TW" altLang="en-US" sz="2200" b="1" dirty="0" smtClean="0">
                <a:solidFill>
                  <a:srgbClr val="FF0000"/>
                </a:solidFill>
                <a:latin typeface="標楷體" panose="03000509000000000000" pitchFamily="65" charset="-120"/>
                <a:ea typeface="標楷體" panose="03000509000000000000" pitchFamily="65" charset="-120"/>
              </a:rPr>
              <a:t>三</a:t>
            </a:r>
            <a:r>
              <a:rPr lang="en-US" altLang="zh-TW" sz="2200" b="1" dirty="0" smtClean="0">
                <a:solidFill>
                  <a:srgbClr val="FF0000"/>
                </a:solidFill>
                <a:latin typeface="標楷體" panose="03000509000000000000" pitchFamily="65" charset="-120"/>
                <a:ea typeface="標楷體" panose="03000509000000000000" pitchFamily="65" charset="-120"/>
              </a:rPr>
              <a:t>) </a:t>
            </a:r>
            <a:r>
              <a:rPr lang="zh-TW" altLang="en-US" sz="2200" b="1" dirty="0" smtClean="0">
                <a:solidFill>
                  <a:srgbClr val="FF0000"/>
                </a:solidFill>
                <a:latin typeface="標楷體" panose="03000509000000000000" pitchFamily="65" charset="-120"/>
                <a:ea typeface="標楷體" panose="03000509000000000000" pitchFamily="65" charset="-120"/>
              </a:rPr>
              <a:t>自</a:t>
            </a:r>
            <a:r>
              <a:rPr lang="en-US" altLang="zh-TW" sz="2200" b="1" dirty="0" smtClean="0">
                <a:solidFill>
                  <a:srgbClr val="FF0000"/>
                </a:solidFill>
                <a:latin typeface="標楷體" panose="03000509000000000000" pitchFamily="65" charset="-120"/>
                <a:ea typeface="標楷體" panose="03000509000000000000" pitchFamily="65" charset="-120"/>
              </a:rPr>
              <a:t>103 </a:t>
            </a:r>
            <a:r>
              <a:rPr lang="zh-TW" altLang="en-US" sz="2200" b="1" dirty="0" smtClean="0">
                <a:solidFill>
                  <a:srgbClr val="FF0000"/>
                </a:solidFill>
                <a:latin typeface="標楷體" panose="03000509000000000000" pitchFamily="65" charset="-120"/>
                <a:ea typeface="標楷體" panose="03000509000000000000" pitchFamily="65" charset="-120"/>
              </a:rPr>
              <a:t>年</a:t>
            </a:r>
            <a:r>
              <a:rPr lang="en-US" altLang="zh-TW" sz="2200" b="1" dirty="0" smtClean="0">
                <a:solidFill>
                  <a:srgbClr val="FF0000"/>
                </a:solidFill>
                <a:latin typeface="標楷體" panose="03000509000000000000" pitchFamily="65" charset="-120"/>
                <a:ea typeface="標楷體" panose="03000509000000000000" pitchFamily="65" charset="-120"/>
              </a:rPr>
              <a:t>7 </a:t>
            </a:r>
            <a:r>
              <a:rPr lang="zh-TW" altLang="en-US" sz="2200" b="1" dirty="0" smtClean="0">
                <a:solidFill>
                  <a:srgbClr val="FF0000"/>
                </a:solidFill>
                <a:latin typeface="標楷體" panose="03000509000000000000" pitchFamily="65" charset="-120"/>
                <a:ea typeface="標楷體" panose="03000509000000000000" pitchFamily="65" charset="-120"/>
              </a:rPr>
              <a:t>月起就本市非自住房屋依戶數多寡採差別稅率</a:t>
            </a:r>
          </a:p>
          <a:p>
            <a:r>
              <a:rPr lang="en-US" altLang="zh-TW" sz="2200" b="1" dirty="0" smtClean="0">
                <a:solidFill>
                  <a:srgbClr val="FF0000"/>
                </a:solidFill>
                <a:latin typeface="標楷體" panose="03000509000000000000" pitchFamily="65" charset="-120"/>
                <a:ea typeface="標楷體" panose="03000509000000000000" pitchFamily="65" charset="-120"/>
              </a:rPr>
              <a:t>1.</a:t>
            </a:r>
            <a:r>
              <a:rPr lang="zh-TW" altLang="en-US" sz="2200" b="1" dirty="0" smtClean="0">
                <a:solidFill>
                  <a:srgbClr val="FF0000"/>
                </a:solidFill>
                <a:latin typeface="標楷體" panose="03000509000000000000" pitchFamily="65" charset="-120"/>
                <a:ea typeface="標楷體" panose="03000509000000000000" pitchFamily="65" charset="-120"/>
              </a:rPr>
              <a:t>緣起</a:t>
            </a:r>
          </a:p>
          <a:p>
            <a:r>
              <a:rPr lang="zh-TW" altLang="en-US" sz="2200" b="1" dirty="0" smtClean="0">
                <a:solidFill>
                  <a:srgbClr val="003300"/>
                </a:solidFill>
                <a:latin typeface="標楷體" panose="03000509000000000000" pitchFamily="65" charset="-120"/>
                <a:ea typeface="標楷體" panose="03000509000000000000" pitchFamily="65" charset="-120"/>
              </a:rPr>
              <a:t>房屋稅條例第</a:t>
            </a:r>
            <a:r>
              <a:rPr lang="en-US" altLang="zh-TW" sz="2200" b="1" dirty="0" smtClean="0">
                <a:solidFill>
                  <a:srgbClr val="003300"/>
                </a:solidFill>
                <a:latin typeface="標楷體" panose="03000509000000000000" pitchFamily="65" charset="-120"/>
                <a:ea typeface="標楷體" panose="03000509000000000000" pitchFamily="65" charset="-120"/>
              </a:rPr>
              <a:t>5</a:t>
            </a:r>
            <a:r>
              <a:rPr lang="zh-TW" altLang="en-US" sz="2200" b="1" dirty="0" smtClean="0">
                <a:solidFill>
                  <a:srgbClr val="003300"/>
                </a:solidFill>
                <a:latin typeface="標楷體" panose="03000509000000000000" pitchFamily="65" charset="-120"/>
                <a:ea typeface="標楷體" panose="03000509000000000000" pitchFamily="65" charset="-120"/>
              </a:rPr>
              <a:t>條條文修正案經總統於</a:t>
            </a:r>
            <a:r>
              <a:rPr lang="en-US" altLang="zh-TW" sz="2200" b="1" dirty="0" smtClean="0">
                <a:solidFill>
                  <a:srgbClr val="003300"/>
                </a:solidFill>
                <a:latin typeface="標楷體" panose="03000509000000000000" pitchFamily="65" charset="-120"/>
                <a:ea typeface="標楷體" panose="03000509000000000000" pitchFamily="65" charset="-120"/>
              </a:rPr>
              <a:t>103</a:t>
            </a:r>
            <a:r>
              <a:rPr lang="zh-TW" altLang="en-US" sz="2200" b="1" dirty="0" smtClean="0">
                <a:solidFill>
                  <a:srgbClr val="003300"/>
                </a:solidFill>
                <a:latin typeface="標楷體" panose="03000509000000000000" pitchFamily="65" charset="-120"/>
                <a:ea typeface="標楷體" panose="03000509000000000000" pitchFamily="65" charset="-120"/>
              </a:rPr>
              <a:t>年</a:t>
            </a:r>
            <a:r>
              <a:rPr lang="en-US" altLang="zh-TW" sz="2200" b="1" dirty="0" smtClean="0">
                <a:solidFill>
                  <a:srgbClr val="003300"/>
                </a:solidFill>
                <a:latin typeface="標楷體" panose="03000509000000000000" pitchFamily="65" charset="-120"/>
                <a:ea typeface="標楷體" panose="03000509000000000000" pitchFamily="65" charset="-120"/>
              </a:rPr>
              <a:t>6</a:t>
            </a:r>
            <a:r>
              <a:rPr lang="zh-TW" altLang="en-US" sz="2200" b="1" dirty="0" smtClean="0">
                <a:solidFill>
                  <a:srgbClr val="003300"/>
                </a:solidFill>
                <a:latin typeface="標楷體" panose="03000509000000000000" pitchFamily="65" charset="-120"/>
                <a:ea typeface="標楷體" panose="03000509000000000000" pitchFamily="65" charset="-120"/>
              </a:rPr>
              <a:t>月</a:t>
            </a:r>
            <a:r>
              <a:rPr lang="en-US" altLang="zh-TW" sz="2200" b="1" dirty="0" smtClean="0">
                <a:solidFill>
                  <a:srgbClr val="003300"/>
                </a:solidFill>
                <a:latin typeface="標楷體" panose="03000509000000000000" pitchFamily="65" charset="-120"/>
                <a:ea typeface="標楷體" panose="03000509000000000000" pitchFamily="65" charset="-120"/>
              </a:rPr>
              <a:t>4</a:t>
            </a:r>
            <a:r>
              <a:rPr lang="zh-TW" altLang="en-US" sz="2200" b="1" dirty="0" smtClean="0">
                <a:solidFill>
                  <a:srgbClr val="003300"/>
                </a:solidFill>
                <a:latin typeface="標楷體" panose="03000509000000000000" pitchFamily="65" charset="-120"/>
                <a:ea typeface="標楷體" panose="03000509000000000000" pitchFamily="65" charset="-120"/>
              </a:rPr>
              <a:t>日公布生效，修正重點為自住或公益出租人出租使用之房屋，按稅率</a:t>
            </a:r>
            <a:r>
              <a:rPr lang="en-US" altLang="zh-TW" sz="2200" b="1" dirty="0" smtClean="0">
                <a:solidFill>
                  <a:srgbClr val="003300"/>
                </a:solidFill>
                <a:latin typeface="標楷體" panose="03000509000000000000" pitchFamily="65" charset="-120"/>
                <a:ea typeface="標楷體" panose="03000509000000000000" pitchFamily="65" charset="-120"/>
              </a:rPr>
              <a:t>1.2</a:t>
            </a:r>
            <a:r>
              <a:rPr lang="zh-TW" altLang="en-US" sz="2200" b="1" dirty="0" smtClean="0">
                <a:solidFill>
                  <a:srgbClr val="003300"/>
                </a:solidFill>
                <a:latin typeface="標楷體" panose="03000509000000000000" pitchFamily="65" charset="-120"/>
                <a:ea typeface="標楷體" panose="03000509000000000000" pitchFamily="65" charset="-120"/>
              </a:rPr>
              <a:t>％課徵，其餘非自住之住家用房屋法定稅率由</a:t>
            </a:r>
            <a:r>
              <a:rPr lang="en-US" altLang="zh-TW" sz="2200" b="1" dirty="0" smtClean="0">
                <a:solidFill>
                  <a:srgbClr val="003300"/>
                </a:solidFill>
                <a:latin typeface="標楷體" panose="03000509000000000000" pitchFamily="65" charset="-120"/>
                <a:ea typeface="標楷體" panose="03000509000000000000" pitchFamily="65" charset="-120"/>
              </a:rPr>
              <a:t>1.2</a:t>
            </a:r>
            <a:r>
              <a:rPr lang="zh-TW" altLang="en-US" sz="2200" b="1" dirty="0" smtClean="0">
                <a:solidFill>
                  <a:srgbClr val="003300"/>
                </a:solidFill>
                <a:latin typeface="標楷體" panose="03000509000000000000" pitchFamily="65" charset="-120"/>
                <a:ea typeface="標楷體" panose="03000509000000000000" pitchFamily="65" charset="-120"/>
              </a:rPr>
              <a:t>％至</a:t>
            </a:r>
            <a:r>
              <a:rPr lang="en-US" altLang="zh-TW" sz="2200" b="1" dirty="0" smtClean="0">
                <a:solidFill>
                  <a:srgbClr val="003300"/>
                </a:solidFill>
                <a:latin typeface="標楷體" panose="03000509000000000000" pitchFamily="65" charset="-120"/>
                <a:ea typeface="標楷體" panose="03000509000000000000" pitchFamily="65" charset="-120"/>
              </a:rPr>
              <a:t>2</a:t>
            </a:r>
            <a:r>
              <a:rPr lang="zh-TW" altLang="en-US" sz="2200" b="1" dirty="0" smtClean="0">
                <a:solidFill>
                  <a:srgbClr val="003300"/>
                </a:solidFill>
                <a:latin typeface="標楷體" panose="03000509000000000000" pitchFamily="65" charset="-120"/>
                <a:ea typeface="標楷體" panose="03000509000000000000" pitchFamily="65" charset="-120"/>
              </a:rPr>
              <a:t>％提高為</a:t>
            </a:r>
            <a:r>
              <a:rPr lang="en-US" altLang="zh-TW" sz="2200" b="1" dirty="0" smtClean="0">
                <a:solidFill>
                  <a:srgbClr val="003300"/>
                </a:solidFill>
                <a:latin typeface="標楷體" panose="03000509000000000000" pitchFamily="65" charset="-120"/>
                <a:ea typeface="標楷體" panose="03000509000000000000" pitchFamily="65" charset="-120"/>
              </a:rPr>
              <a:t>1.5</a:t>
            </a:r>
            <a:r>
              <a:rPr lang="zh-TW" altLang="en-US" sz="2200" b="1" dirty="0" smtClean="0">
                <a:solidFill>
                  <a:srgbClr val="003300"/>
                </a:solidFill>
                <a:latin typeface="標楷體" panose="03000509000000000000" pitchFamily="65" charset="-120"/>
                <a:ea typeface="標楷體" panose="03000509000000000000" pitchFamily="65" charset="-120"/>
              </a:rPr>
              <a:t>％至</a:t>
            </a:r>
            <a:r>
              <a:rPr lang="en-US" altLang="zh-TW" sz="2200" b="1" dirty="0" smtClean="0">
                <a:solidFill>
                  <a:srgbClr val="003300"/>
                </a:solidFill>
                <a:latin typeface="標楷體" panose="03000509000000000000" pitchFamily="65" charset="-120"/>
                <a:ea typeface="標楷體" panose="03000509000000000000" pitchFamily="65" charset="-120"/>
              </a:rPr>
              <a:t>3.6</a:t>
            </a:r>
            <a:r>
              <a:rPr lang="zh-TW" altLang="en-US" sz="2200" b="1" dirty="0" smtClean="0">
                <a:solidFill>
                  <a:srgbClr val="003300"/>
                </a:solidFill>
                <a:latin typeface="標楷體" panose="03000509000000000000" pitchFamily="65" charset="-120"/>
                <a:ea typeface="標楷體" panose="03000509000000000000" pitchFamily="65" charset="-120"/>
              </a:rPr>
              <a:t>％，另將供私人醫院、診所及自由職業事務所使用</a:t>
            </a:r>
            <a:endParaRPr lang="en-US" altLang="zh-TW" sz="2200" b="1" dirty="0" smtClean="0">
              <a:solidFill>
                <a:srgbClr val="0000CC"/>
              </a:solidFill>
              <a:latin typeface="標楷體" panose="03000509000000000000" pitchFamily="65" charset="-120"/>
              <a:ea typeface="標楷體" panose="03000509000000000000" pitchFamily="65" charset="-120"/>
            </a:endParaRPr>
          </a:p>
        </p:txBody>
      </p:sp>
      <p:sp>
        <p:nvSpPr>
          <p:cNvPr id="6" name="文字方塊 1"/>
          <p:cNvSpPr txBox="1">
            <a:spLocks noChangeArrowheads="1"/>
          </p:cNvSpPr>
          <p:nvPr/>
        </p:nvSpPr>
        <p:spPr bwMode="auto">
          <a:xfrm>
            <a:off x="8459787" y="6206162"/>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P7</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1110136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404664"/>
            <a:ext cx="7848872" cy="6186309"/>
          </a:xfrm>
          <a:prstGeom prst="rect">
            <a:avLst/>
          </a:prstGeom>
        </p:spPr>
        <p:txBody>
          <a:bodyPr wrap="square">
            <a:spAutoFit/>
          </a:bodyPr>
          <a:lstStyle/>
          <a:p>
            <a:r>
              <a:rPr lang="zh-TW" altLang="en-US" sz="2200" b="1" dirty="0" smtClean="0">
                <a:solidFill>
                  <a:srgbClr val="003300"/>
                </a:solidFill>
                <a:latin typeface="標楷體" panose="03000509000000000000" pitchFamily="65" charset="-120"/>
                <a:ea typeface="標楷體" panose="03000509000000000000" pitchFamily="65" charset="-120"/>
              </a:rPr>
              <a:t>之房屋稅率由</a:t>
            </a:r>
            <a:r>
              <a:rPr lang="en-US" altLang="zh-TW" sz="2200" b="1" dirty="0" smtClean="0">
                <a:solidFill>
                  <a:srgbClr val="003300"/>
                </a:solidFill>
                <a:latin typeface="標楷體" panose="03000509000000000000" pitchFamily="65" charset="-120"/>
                <a:ea typeface="標楷體" panose="03000509000000000000" pitchFamily="65" charset="-120"/>
              </a:rPr>
              <a:t>1.5</a:t>
            </a:r>
            <a:r>
              <a:rPr lang="zh-TW" altLang="en-US" sz="2200" b="1" dirty="0" smtClean="0">
                <a:solidFill>
                  <a:srgbClr val="003300"/>
                </a:solidFill>
                <a:latin typeface="標楷體" panose="03000509000000000000" pitchFamily="65" charset="-120"/>
                <a:ea typeface="標楷體" panose="03000509000000000000" pitchFamily="65" charset="-120"/>
              </a:rPr>
              <a:t>％至</a:t>
            </a:r>
            <a:r>
              <a:rPr lang="en-US" altLang="zh-TW" sz="2200" b="1" dirty="0" smtClean="0">
                <a:solidFill>
                  <a:srgbClr val="003300"/>
                </a:solidFill>
                <a:latin typeface="標楷體" panose="03000509000000000000" pitchFamily="65" charset="-120"/>
                <a:ea typeface="標楷體" panose="03000509000000000000" pitchFamily="65" charset="-120"/>
              </a:rPr>
              <a:t>2.5</a:t>
            </a:r>
            <a:r>
              <a:rPr lang="zh-TW" altLang="en-US" sz="2200" b="1" dirty="0" smtClean="0">
                <a:solidFill>
                  <a:srgbClr val="003300"/>
                </a:solidFill>
                <a:latin typeface="標楷體" panose="03000509000000000000" pitchFamily="65" charset="-120"/>
                <a:ea typeface="標楷體" panose="03000509000000000000" pitchFamily="65" charset="-120"/>
              </a:rPr>
              <a:t>％提高為</a:t>
            </a:r>
            <a:r>
              <a:rPr lang="en-US" altLang="zh-TW" sz="2200" b="1" dirty="0" smtClean="0">
                <a:solidFill>
                  <a:srgbClr val="003300"/>
                </a:solidFill>
                <a:latin typeface="標楷體" panose="03000509000000000000" pitchFamily="65" charset="-120"/>
                <a:ea typeface="標楷體" panose="03000509000000000000" pitchFamily="65" charset="-120"/>
              </a:rPr>
              <a:t>3</a:t>
            </a:r>
            <a:r>
              <a:rPr lang="zh-TW" altLang="en-US" sz="2200" b="1" dirty="0" smtClean="0">
                <a:solidFill>
                  <a:srgbClr val="003300"/>
                </a:solidFill>
                <a:latin typeface="標楷體" panose="03000509000000000000" pitchFamily="65" charset="-120"/>
                <a:ea typeface="標楷體" panose="03000509000000000000" pitchFamily="65" charset="-120"/>
              </a:rPr>
              <a:t>％至</a:t>
            </a:r>
            <a:r>
              <a:rPr lang="en-US" altLang="zh-TW" sz="2200" b="1" dirty="0" smtClean="0">
                <a:solidFill>
                  <a:srgbClr val="003300"/>
                </a:solidFill>
                <a:latin typeface="標楷體" panose="03000509000000000000" pitchFamily="65" charset="-120"/>
                <a:ea typeface="標楷體" panose="03000509000000000000" pitchFamily="65" charset="-120"/>
              </a:rPr>
              <a:t>5</a:t>
            </a:r>
            <a:r>
              <a:rPr lang="zh-TW" altLang="en-US" sz="2200" b="1" dirty="0" smtClean="0">
                <a:solidFill>
                  <a:srgbClr val="003300"/>
                </a:solidFill>
                <a:latin typeface="標楷體" panose="03000509000000000000" pitchFamily="65" charset="-120"/>
                <a:ea typeface="標楷體" panose="03000509000000000000" pitchFamily="65" charset="-120"/>
              </a:rPr>
              <a:t>％，並授權財政部規範供自住及公益出租人出租使用房屋之認定標準。</a:t>
            </a:r>
          </a:p>
          <a:p>
            <a:r>
              <a:rPr lang="en-US" altLang="zh-TW" sz="2200" b="1" dirty="0" smtClean="0">
                <a:solidFill>
                  <a:srgbClr val="FF0000"/>
                </a:solidFill>
                <a:latin typeface="標楷體" panose="03000509000000000000" pitchFamily="65" charset="-120"/>
                <a:ea typeface="標楷體" panose="03000509000000000000" pitchFamily="65" charset="-120"/>
              </a:rPr>
              <a:t>2.</a:t>
            </a:r>
            <a:r>
              <a:rPr lang="zh-TW" altLang="en-US" sz="2200" b="1" dirty="0" smtClean="0">
                <a:solidFill>
                  <a:srgbClr val="FF0000"/>
                </a:solidFill>
                <a:latin typeface="標楷體" panose="03000509000000000000" pitchFamily="65" charset="-120"/>
                <a:ea typeface="標楷體" panose="03000509000000000000" pitchFamily="65" charset="-120"/>
              </a:rPr>
              <a:t>修正「臺北市房屋稅徵收自治條例」第</a:t>
            </a:r>
            <a:r>
              <a:rPr lang="en-US" altLang="zh-TW" sz="2200" b="1" dirty="0" smtClean="0">
                <a:solidFill>
                  <a:srgbClr val="FF0000"/>
                </a:solidFill>
                <a:latin typeface="標楷體" panose="03000509000000000000" pitchFamily="65" charset="-120"/>
                <a:ea typeface="標楷體" panose="03000509000000000000" pitchFamily="65" charset="-120"/>
              </a:rPr>
              <a:t>4</a:t>
            </a:r>
            <a:r>
              <a:rPr lang="zh-TW" altLang="en-US" sz="2200" b="1" dirty="0" smtClean="0">
                <a:solidFill>
                  <a:srgbClr val="FF0000"/>
                </a:solidFill>
                <a:latin typeface="標楷體" panose="03000509000000000000" pitchFamily="65" charset="-120"/>
                <a:ea typeface="標楷體" panose="03000509000000000000" pitchFamily="65" charset="-120"/>
              </a:rPr>
              <a:t>條房屋稅徵收率</a:t>
            </a:r>
          </a:p>
          <a:p>
            <a:r>
              <a:rPr lang="zh-TW" altLang="en-US" sz="2200" b="1" dirty="0" smtClean="0">
                <a:solidFill>
                  <a:srgbClr val="0000CC"/>
                </a:solidFill>
                <a:latin typeface="標楷體" panose="03000509000000000000" pitchFamily="65" charset="-120"/>
                <a:ea typeface="標楷體" panose="03000509000000000000" pitchFamily="65" charset="-120"/>
              </a:rPr>
              <a:t>本市因應房屋稅條例第</a:t>
            </a:r>
            <a:r>
              <a:rPr lang="en-US" altLang="zh-TW" sz="2200" b="1" dirty="0" smtClean="0">
                <a:solidFill>
                  <a:srgbClr val="0000CC"/>
                </a:solidFill>
                <a:latin typeface="標楷體" panose="03000509000000000000" pitchFamily="65" charset="-120"/>
                <a:ea typeface="標楷體" panose="03000509000000000000" pitchFamily="65" charset="-120"/>
              </a:rPr>
              <a:t>5</a:t>
            </a:r>
            <a:r>
              <a:rPr lang="zh-TW" altLang="en-US" sz="2200" b="1" dirty="0" smtClean="0">
                <a:solidFill>
                  <a:srgbClr val="0000CC"/>
                </a:solidFill>
                <a:latin typeface="標楷體" panose="03000509000000000000" pitchFamily="65" charset="-120"/>
                <a:ea typeface="標楷體" panose="03000509000000000000" pitchFamily="65" charset="-120"/>
              </a:rPr>
              <a:t>條修正提高非自住房屋稅率，亦依房屋稅條例第</a:t>
            </a:r>
            <a:r>
              <a:rPr lang="en-US" altLang="zh-TW" sz="2200" b="1" dirty="0" smtClean="0">
                <a:solidFill>
                  <a:srgbClr val="0000CC"/>
                </a:solidFill>
                <a:latin typeface="標楷體" panose="03000509000000000000" pitchFamily="65" charset="-120"/>
                <a:ea typeface="標楷體" panose="03000509000000000000" pitchFamily="65" charset="-120"/>
              </a:rPr>
              <a:t>6 </a:t>
            </a:r>
            <a:r>
              <a:rPr lang="zh-TW" altLang="en-US" sz="2200" b="1" dirty="0" smtClean="0">
                <a:solidFill>
                  <a:srgbClr val="0000CC"/>
                </a:solidFill>
                <a:latin typeface="標楷體" panose="03000509000000000000" pitchFamily="65" charset="-120"/>
                <a:ea typeface="標楷體" panose="03000509000000000000" pitchFamily="65" charset="-120"/>
              </a:rPr>
              <a:t>條規定，配合修正公布本市房屋稅徵收自治條例，此次修法主要是提高非自住房屋之持有稅負，並按納稅人持有非自住房屋戶數多寡採差別稅率課徵房屋</a:t>
            </a:r>
            <a:endParaRPr lang="en-US" altLang="zh-TW" sz="2200" b="1" dirty="0" smtClean="0">
              <a:solidFill>
                <a:srgbClr val="0000CC"/>
              </a:solidFill>
              <a:latin typeface="標楷體" panose="03000509000000000000" pitchFamily="65" charset="-120"/>
              <a:ea typeface="標楷體" panose="03000509000000000000" pitchFamily="65" charset="-120"/>
            </a:endParaRPr>
          </a:p>
          <a:p>
            <a:r>
              <a:rPr lang="zh-TW" altLang="en-US" sz="2200" b="1" dirty="0" smtClean="0">
                <a:solidFill>
                  <a:srgbClr val="0000CC"/>
                </a:solidFill>
                <a:latin typeface="標楷體" panose="03000509000000000000" pitchFamily="65" charset="-120"/>
                <a:ea typeface="標楷體" panose="03000509000000000000" pitchFamily="65" charset="-120"/>
              </a:rPr>
              <a:t>稅，期使空屋能充分釋出，落實居住正義。修正提案經本市議會審議通過，於</a:t>
            </a:r>
            <a:r>
              <a:rPr lang="en-US" altLang="zh-TW" sz="2200" b="1" dirty="0" smtClean="0">
                <a:solidFill>
                  <a:srgbClr val="0000CC"/>
                </a:solidFill>
                <a:latin typeface="標楷體" panose="03000509000000000000" pitchFamily="65" charset="-120"/>
                <a:ea typeface="標楷體" panose="03000509000000000000" pitchFamily="65" charset="-120"/>
              </a:rPr>
              <a:t>103</a:t>
            </a:r>
            <a:r>
              <a:rPr lang="zh-TW" altLang="en-US" sz="2200" b="1" dirty="0" smtClean="0">
                <a:solidFill>
                  <a:srgbClr val="0000CC"/>
                </a:solidFill>
                <a:latin typeface="標楷體" panose="03000509000000000000" pitchFamily="65" charset="-120"/>
                <a:ea typeface="標楷體" panose="03000509000000000000" pitchFamily="65" charset="-120"/>
              </a:rPr>
              <a:t>年</a:t>
            </a:r>
            <a:r>
              <a:rPr lang="en-US" altLang="zh-TW" sz="2200" b="1" dirty="0" smtClean="0">
                <a:solidFill>
                  <a:srgbClr val="0000CC"/>
                </a:solidFill>
                <a:latin typeface="標楷體" panose="03000509000000000000" pitchFamily="65" charset="-120"/>
                <a:ea typeface="標楷體" panose="03000509000000000000" pitchFamily="65" charset="-120"/>
              </a:rPr>
              <a:t>11</a:t>
            </a:r>
            <a:r>
              <a:rPr lang="zh-TW" altLang="en-US" sz="2200" b="1" dirty="0" smtClean="0">
                <a:solidFill>
                  <a:srgbClr val="0000CC"/>
                </a:solidFill>
                <a:latin typeface="標楷體" panose="03000509000000000000" pitchFamily="65" charset="-120"/>
                <a:ea typeface="標楷體" panose="03000509000000000000" pitchFamily="65" charset="-120"/>
              </a:rPr>
              <a:t>月</a:t>
            </a:r>
            <a:r>
              <a:rPr lang="en-US" altLang="zh-TW" sz="2200" b="1" dirty="0" smtClean="0">
                <a:solidFill>
                  <a:srgbClr val="0000CC"/>
                </a:solidFill>
                <a:latin typeface="標楷體" panose="03000509000000000000" pitchFamily="65" charset="-120"/>
                <a:ea typeface="標楷體" panose="03000509000000000000" pitchFamily="65" charset="-120"/>
              </a:rPr>
              <a:t>3</a:t>
            </a:r>
            <a:r>
              <a:rPr lang="zh-TW" altLang="en-US" sz="2200" b="1" dirty="0" smtClean="0">
                <a:solidFill>
                  <a:srgbClr val="0000CC"/>
                </a:solidFill>
                <a:latin typeface="標楷體" panose="03000509000000000000" pitchFamily="65" charset="-120"/>
                <a:ea typeface="標楷體" panose="03000509000000000000" pitchFamily="65" charset="-120"/>
              </a:rPr>
              <a:t>日公布，追溯自</a:t>
            </a:r>
            <a:r>
              <a:rPr lang="en-US" altLang="zh-TW" sz="2200" b="1" dirty="0" smtClean="0">
                <a:solidFill>
                  <a:srgbClr val="0000CC"/>
                </a:solidFill>
                <a:latin typeface="標楷體" panose="03000509000000000000" pitchFamily="65" charset="-120"/>
                <a:ea typeface="標楷體" panose="03000509000000000000" pitchFamily="65" charset="-120"/>
              </a:rPr>
              <a:t>103</a:t>
            </a:r>
            <a:r>
              <a:rPr lang="zh-TW" altLang="en-US" sz="2200" b="1" dirty="0" smtClean="0">
                <a:solidFill>
                  <a:srgbClr val="0000CC"/>
                </a:solidFill>
                <a:latin typeface="標楷體" panose="03000509000000000000" pitchFamily="65" charset="-120"/>
                <a:ea typeface="標楷體" panose="03000509000000000000" pitchFamily="65" charset="-120"/>
              </a:rPr>
              <a:t>年</a:t>
            </a:r>
            <a:r>
              <a:rPr lang="en-US" altLang="zh-TW" sz="2200" b="1" dirty="0" smtClean="0">
                <a:solidFill>
                  <a:srgbClr val="0000CC"/>
                </a:solidFill>
                <a:latin typeface="標楷體" panose="03000509000000000000" pitchFamily="65" charset="-120"/>
                <a:ea typeface="標楷體" panose="03000509000000000000" pitchFamily="65" charset="-120"/>
              </a:rPr>
              <a:t>7</a:t>
            </a:r>
            <a:r>
              <a:rPr lang="zh-TW" altLang="en-US" sz="2200" b="1" dirty="0" smtClean="0">
                <a:solidFill>
                  <a:srgbClr val="0000CC"/>
                </a:solidFill>
                <a:latin typeface="標楷體" panose="03000509000000000000" pitchFamily="65" charset="-120"/>
                <a:ea typeface="標楷體" panose="03000509000000000000" pitchFamily="65" charset="-120"/>
              </a:rPr>
              <a:t>月起適用，於今</a:t>
            </a:r>
            <a:r>
              <a:rPr lang="en-US" altLang="zh-TW" sz="2200" b="1" dirty="0" smtClean="0">
                <a:solidFill>
                  <a:srgbClr val="0000CC"/>
                </a:solidFill>
                <a:latin typeface="標楷體" panose="03000509000000000000" pitchFamily="65" charset="-120"/>
                <a:ea typeface="標楷體" panose="03000509000000000000" pitchFamily="65" charset="-120"/>
              </a:rPr>
              <a:t>(104)</a:t>
            </a:r>
            <a:r>
              <a:rPr lang="zh-TW" altLang="en-US" sz="2200" b="1" dirty="0" smtClean="0">
                <a:solidFill>
                  <a:srgbClr val="0000CC"/>
                </a:solidFill>
                <a:latin typeface="標楷體" panose="03000509000000000000" pitchFamily="65" charset="-120"/>
                <a:ea typeface="標楷體" panose="03000509000000000000" pitchFamily="65" charset="-120"/>
              </a:rPr>
              <a:t>年</a:t>
            </a:r>
            <a:r>
              <a:rPr lang="en-US" altLang="zh-TW" sz="2200" b="1" dirty="0" smtClean="0">
                <a:solidFill>
                  <a:srgbClr val="0000CC"/>
                </a:solidFill>
                <a:latin typeface="標楷體" panose="03000509000000000000" pitchFamily="65" charset="-120"/>
                <a:ea typeface="標楷體" panose="03000509000000000000" pitchFamily="65" charset="-120"/>
              </a:rPr>
              <a:t>5</a:t>
            </a:r>
            <a:r>
              <a:rPr lang="zh-TW" altLang="en-US" sz="2200" b="1" dirty="0" smtClean="0">
                <a:solidFill>
                  <a:srgbClr val="0000CC"/>
                </a:solidFill>
                <a:latin typeface="標楷體" panose="03000509000000000000" pitchFamily="65" charset="-120"/>
                <a:ea typeface="標楷體" panose="03000509000000000000" pitchFamily="65" charset="-120"/>
              </a:rPr>
              <a:t>月開徵之房屋稅將依下列修正後稅率課徵。</a:t>
            </a:r>
          </a:p>
          <a:p>
            <a:r>
              <a:rPr lang="en-US" altLang="zh-TW" sz="2200" b="1" dirty="0" smtClean="0">
                <a:solidFill>
                  <a:srgbClr val="FF0000"/>
                </a:solidFill>
                <a:latin typeface="標楷體" panose="03000509000000000000" pitchFamily="65" charset="-120"/>
                <a:ea typeface="標楷體" panose="03000509000000000000" pitchFamily="65" charset="-120"/>
              </a:rPr>
              <a:t>(1)</a:t>
            </a:r>
            <a:r>
              <a:rPr lang="zh-TW" altLang="en-US" sz="2200" b="1" dirty="0" smtClean="0">
                <a:solidFill>
                  <a:srgbClr val="FF0000"/>
                </a:solidFill>
                <a:latin typeface="標楷體" panose="03000509000000000000" pitchFamily="65" charset="-120"/>
                <a:ea typeface="標楷體" panose="03000509000000000000" pitchFamily="65" charset="-120"/>
              </a:rPr>
              <a:t>供自住及公益出租人出租作為住家使用之房屋，其稅率維持</a:t>
            </a:r>
            <a:r>
              <a:rPr lang="en-US" altLang="zh-TW" sz="2200" b="1" dirty="0" smtClean="0">
                <a:solidFill>
                  <a:srgbClr val="FF0000"/>
                </a:solidFill>
                <a:latin typeface="標楷體" panose="03000509000000000000" pitchFamily="65" charset="-120"/>
                <a:ea typeface="標楷體" panose="03000509000000000000" pitchFamily="65" charset="-120"/>
              </a:rPr>
              <a:t>1.2</a:t>
            </a:r>
            <a:r>
              <a:rPr lang="zh-TW" altLang="en-US" sz="2200" b="1" dirty="0" smtClean="0">
                <a:solidFill>
                  <a:srgbClr val="FF0000"/>
                </a:solidFill>
                <a:latin typeface="標楷體" panose="03000509000000000000" pitchFamily="65" charset="-120"/>
                <a:ea typeface="標楷體" panose="03000509000000000000" pitchFamily="65" charset="-120"/>
              </a:rPr>
              <a:t>％</a:t>
            </a:r>
          </a:p>
          <a:p>
            <a:r>
              <a:rPr lang="zh-TW" altLang="en-US" sz="2200" b="1" dirty="0" smtClean="0">
                <a:solidFill>
                  <a:srgbClr val="800000"/>
                </a:solidFill>
                <a:latin typeface="標楷體" panose="03000509000000000000" pitchFamily="65" charset="-120"/>
                <a:ea typeface="標楷體" panose="03000509000000000000" pitchFamily="65" charset="-120"/>
              </a:rPr>
              <a:t>財政部於</a:t>
            </a:r>
            <a:r>
              <a:rPr lang="en-US" altLang="zh-TW" sz="2200" b="1" dirty="0" smtClean="0">
                <a:solidFill>
                  <a:srgbClr val="800000"/>
                </a:solidFill>
                <a:latin typeface="標楷體" panose="03000509000000000000" pitchFamily="65" charset="-120"/>
                <a:ea typeface="標楷體" panose="03000509000000000000" pitchFamily="65" charset="-120"/>
              </a:rPr>
              <a:t>103</a:t>
            </a:r>
            <a:r>
              <a:rPr lang="zh-TW" altLang="en-US" sz="2200" b="1" dirty="0" smtClean="0">
                <a:solidFill>
                  <a:srgbClr val="800000"/>
                </a:solidFill>
                <a:latin typeface="標楷體" panose="03000509000000000000" pitchFamily="65" charset="-120"/>
                <a:ea typeface="標楷體" panose="03000509000000000000" pitchFamily="65" charset="-120"/>
              </a:rPr>
              <a:t>年</a:t>
            </a:r>
            <a:r>
              <a:rPr lang="en-US" altLang="zh-TW" sz="2200" b="1" dirty="0" smtClean="0">
                <a:solidFill>
                  <a:srgbClr val="800000"/>
                </a:solidFill>
                <a:latin typeface="標楷體" panose="03000509000000000000" pitchFamily="65" charset="-120"/>
                <a:ea typeface="標楷體" panose="03000509000000000000" pitchFamily="65" charset="-120"/>
              </a:rPr>
              <a:t>6</a:t>
            </a:r>
            <a:r>
              <a:rPr lang="zh-TW" altLang="en-US" sz="2200" b="1" dirty="0" smtClean="0">
                <a:solidFill>
                  <a:srgbClr val="800000"/>
                </a:solidFill>
                <a:latin typeface="標楷體" panose="03000509000000000000" pitchFamily="65" charset="-120"/>
                <a:ea typeface="標楷體" panose="03000509000000000000" pitchFamily="65" charset="-120"/>
              </a:rPr>
              <a:t>月</a:t>
            </a:r>
            <a:r>
              <a:rPr lang="en-US" altLang="zh-TW" sz="2200" b="1" dirty="0" smtClean="0">
                <a:solidFill>
                  <a:srgbClr val="800000"/>
                </a:solidFill>
                <a:latin typeface="標楷體" panose="03000509000000000000" pitchFamily="65" charset="-120"/>
                <a:ea typeface="標楷體" panose="03000509000000000000" pitchFamily="65" charset="-120"/>
              </a:rPr>
              <a:t>29</a:t>
            </a:r>
            <a:r>
              <a:rPr lang="zh-TW" altLang="en-US" sz="2200" b="1" dirty="0" smtClean="0">
                <a:solidFill>
                  <a:srgbClr val="800000"/>
                </a:solidFill>
                <a:latin typeface="標楷體" panose="03000509000000000000" pitchFamily="65" charset="-120"/>
                <a:ea typeface="標楷體" panose="03000509000000000000" pitchFamily="65" charset="-120"/>
              </a:rPr>
              <a:t>日頒定「住家用房屋供自住及公益出租人出租使用認定標準」，規範個人所有住家用房屋，同時符合無出租，並供本人、配偶或直系親屬實際居住使用，且本人、配偶及未成年子女全國合計</a:t>
            </a:r>
            <a:r>
              <a:rPr lang="en-US" altLang="zh-TW" sz="2200" b="1" dirty="0" smtClean="0">
                <a:solidFill>
                  <a:srgbClr val="800000"/>
                </a:solidFill>
                <a:latin typeface="標楷體" panose="03000509000000000000" pitchFamily="65" charset="-120"/>
                <a:ea typeface="標楷體" panose="03000509000000000000" pitchFamily="65" charset="-120"/>
              </a:rPr>
              <a:t>3</a:t>
            </a:r>
            <a:r>
              <a:rPr lang="zh-TW" altLang="en-US" sz="2200" b="1" dirty="0" smtClean="0">
                <a:solidFill>
                  <a:srgbClr val="800000"/>
                </a:solidFill>
                <a:latin typeface="標楷體" panose="03000509000000000000" pitchFamily="65" charset="-120"/>
                <a:ea typeface="標楷體" panose="03000509000000000000" pitchFamily="65" charset="-120"/>
              </a:rPr>
              <a:t>戶以內，可認定為自住房屋；又房屋屬公益出租人出租使用，係指持有直轄市、縣（市）主管機</a:t>
            </a:r>
            <a:endParaRPr lang="en-US" altLang="zh-TW" sz="2200" b="1" dirty="0" smtClean="0">
              <a:solidFill>
                <a:srgbClr val="800000"/>
              </a:solidFill>
              <a:latin typeface="標楷體" panose="03000509000000000000" pitchFamily="65" charset="-120"/>
              <a:ea typeface="標楷體" panose="03000509000000000000" pitchFamily="65" charset="-120"/>
            </a:endParaRPr>
          </a:p>
          <a:p>
            <a:r>
              <a:rPr lang="zh-TW" altLang="en-US" sz="2200" b="1" dirty="0" smtClean="0">
                <a:solidFill>
                  <a:srgbClr val="800000"/>
                </a:solidFill>
                <a:latin typeface="標楷體" panose="03000509000000000000" pitchFamily="65" charset="-120"/>
                <a:ea typeface="標楷體" panose="03000509000000000000" pitchFamily="65" charset="-120"/>
              </a:rPr>
              <a:t>關核發公益出租人核定函之公益出租人，將房屋出租予領有政</a:t>
            </a:r>
            <a:endParaRPr lang="en-US" altLang="zh-TW" sz="2200" b="1" dirty="0" smtClean="0">
              <a:solidFill>
                <a:srgbClr val="800000"/>
              </a:solidFill>
              <a:latin typeface="標楷體" panose="03000509000000000000" pitchFamily="65" charset="-120"/>
              <a:ea typeface="標楷體" panose="03000509000000000000" pitchFamily="65" charset="-120"/>
            </a:endParaRPr>
          </a:p>
        </p:txBody>
      </p:sp>
      <p:sp>
        <p:nvSpPr>
          <p:cNvPr id="3" name="文字方塊 1"/>
          <p:cNvSpPr txBox="1">
            <a:spLocks noChangeArrowheads="1"/>
          </p:cNvSpPr>
          <p:nvPr/>
        </p:nvSpPr>
        <p:spPr bwMode="auto">
          <a:xfrm>
            <a:off x="8459787" y="6206162"/>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P8</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2057625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260648"/>
            <a:ext cx="8136904" cy="6524863"/>
          </a:xfrm>
          <a:prstGeom prst="rect">
            <a:avLst/>
          </a:prstGeom>
        </p:spPr>
        <p:txBody>
          <a:bodyPr wrap="square">
            <a:spAutoFit/>
          </a:bodyPr>
          <a:lstStyle/>
          <a:p>
            <a:r>
              <a:rPr lang="zh-TW" altLang="en-US" sz="2200" b="1" dirty="0" smtClean="0">
                <a:solidFill>
                  <a:srgbClr val="800000"/>
                </a:solidFill>
                <a:latin typeface="標楷體" panose="03000509000000000000" pitchFamily="65" charset="-120"/>
                <a:ea typeface="標楷體" panose="03000509000000000000" pitchFamily="65" charset="-120"/>
              </a:rPr>
              <a:t>府最近年度核發之租金補貼核定函或資格證明之中低所得家庭供住家使用者。</a:t>
            </a:r>
          </a:p>
          <a:p>
            <a:r>
              <a:rPr lang="en-US" altLang="zh-TW" sz="2200" b="1" dirty="0" smtClean="0">
                <a:solidFill>
                  <a:srgbClr val="FF0000"/>
                </a:solidFill>
                <a:latin typeface="標楷體" panose="03000509000000000000" pitchFamily="65" charset="-120"/>
                <a:ea typeface="標楷體" panose="03000509000000000000" pitchFamily="65" charset="-120"/>
              </a:rPr>
              <a:t>(2)</a:t>
            </a:r>
            <a:r>
              <a:rPr lang="zh-TW" altLang="en-US" sz="2200" b="1" dirty="0" smtClean="0">
                <a:solidFill>
                  <a:srgbClr val="FF0000"/>
                </a:solidFill>
                <a:latin typeface="標楷體" panose="03000509000000000000" pitchFamily="65" charset="-120"/>
                <a:ea typeface="標楷體" panose="03000509000000000000" pitchFamily="65" charset="-120"/>
              </a:rPr>
              <a:t>非自住之其他住家用房屋，以持有戶數多寡分別按</a:t>
            </a:r>
          </a:p>
          <a:p>
            <a:r>
              <a:rPr lang="en-US" altLang="zh-TW" sz="2200" b="1" dirty="0" smtClean="0">
                <a:solidFill>
                  <a:srgbClr val="FF0000"/>
                </a:solidFill>
                <a:latin typeface="標楷體" panose="03000509000000000000" pitchFamily="65" charset="-120"/>
                <a:ea typeface="標楷體" panose="03000509000000000000" pitchFamily="65" charset="-120"/>
              </a:rPr>
              <a:t>2.4</a:t>
            </a:r>
            <a:r>
              <a:rPr lang="zh-TW" altLang="en-US" sz="2200" b="1" dirty="0" smtClean="0">
                <a:solidFill>
                  <a:srgbClr val="FF0000"/>
                </a:solidFill>
                <a:latin typeface="標楷體" panose="03000509000000000000" pitchFamily="65" charset="-120"/>
                <a:ea typeface="標楷體" panose="03000509000000000000" pitchFamily="65" charset="-120"/>
              </a:rPr>
              <a:t>％及</a:t>
            </a:r>
            <a:r>
              <a:rPr lang="en-US" altLang="zh-TW" sz="2200" b="1" dirty="0" smtClean="0">
                <a:solidFill>
                  <a:srgbClr val="FF0000"/>
                </a:solidFill>
                <a:latin typeface="標楷體" panose="03000509000000000000" pitchFamily="65" charset="-120"/>
                <a:ea typeface="標楷體" panose="03000509000000000000" pitchFamily="65" charset="-120"/>
              </a:rPr>
              <a:t>3.6</a:t>
            </a:r>
            <a:r>
              <a:rPr lang="zh-TW" altLang="en-US" sz="2200" b="1" dirty="0" smtClean="0">
                <a:solidFill>
                  <a:srgbClr val="FF0000"/>
                </a:solidFill>
                <a:latin typeface="標楷體" panose="03000509000000000000" pitchFamily="65" charset="-120"/>
                <a:ea typeface="標楷體" panose="03000509000000000000" pitchFamily="65" charset="-120"/>
              </a:rPr>
              <a:t>％差別稅率課徵</a:t>
            </a:r>
          </a:p>
          <a:p>
            <a:r>
              <a:rPr lang="zh-TW" altLang="en-US" sz="2200" b="1" dirty="0" smtClean="0">
                <a:solidFill>
                  <a:srgbClr val="660066"/>
                </a:solidFill>
                <a:latin typeface="標楷體" panose="03000509000000000000" pitchFamily="65" charset="-120"/>
                <a:ea typeface="標楷體" panose="03000509000000000000" pitchFamily="65" charset="-120"/>
              </a:rPr>
              <a:t>住家用房屋於扣除自住及公益出租人出租使用等房屋後，其餘之住家用房屋則屬非自住房屋，納稅人於本市持有非自住房屋在</a:t>
            </a:r>
            <a:r>
              <a:rPr lang="en-US" altLang="zh-TW" sz="2200" b="1" dirty="0" smtClean="0">
                <a:solidFill>
                  <a:srgbClr val="660066"/>
                </a:solidFill>
                <a:latin typeface="標楷體" panose="03000509000000000000" pitchFamily="65" charset="-120"/>
                <a:ea typeface="標楷體" panose="03000509000000000000" pitchFamily="65" charset="-120"/>
              </a:rPr>
              <a:t>2</a:t>
            </a:r>
            <a:r>
              <a:rPr lang="zh-TW" altLang="en-US" sz="2200" b="1" dirty="0" smtClean="0">
                <a:solidFill>
                  <a:srgbClr val="660066"/>
                </a:solidFill>
                <a:latin typeface="標楷體" panose="03000509000000000000" pitchFamily="65" charset="-120"/>
                <a:ea typeface="標楷體" panose="03000509000000000000" pitchFamily="65" charset="-120"/>
              </a:rPr>
              <a:t>戶以下者，每戶適用之稅率均為</a:t>
            </a:r>
            <a:r>
              <a:rPr lang="en-US" altLang="zh-TW" sz="2200" b="1" dirty="0" smtClean="0">
                <a:solidFill>
                  <a:srgbClr val="660066"/>
                </a:solidFill>
                <a:latin typeface="標楷體" panose="03000509000000000000" pitchFamily="65" charset="-120"/>
                <a:ea typeface="標楷體" panose="03000509000000000000" pitchFamily="65" charset="-120"/>
              </a:rPr>
              <a:t>2.4</a:t>
            </a:r>
            <a:r>
              <a:rPr lang="zh-TW" altLang="en-US" sz="2200" b="1" dirty="0" smtClean="0">
                <a:solidFill>
                  <a:srgbClr val="660066"/>
                </a:solidFill>
                <a:latin typeface="標楷體" panose="03000509000000000000" pitchFamily="65" charset="-120"/>
                <a:ea typeface="標楷體" panose="03000509000000000000" pitchFamily="65" charset="-120"/>
              </a:rPr>
              <a:t>％；持有</a:t>
            </a:r>
            <a:r>
              <a:rPr lang="en-US" altLang="zh-TW" sz="2200" b="1" dirty="0" smtClean="0">
                <a:solidFill>
                  <a:srgbClr val="660066"/>
                </a:solidFill>
                <a:latin typeface="標楷體" panose="03000509000000000000" pitchFamily="65" charset="-120"/>
                <a:ea typeface="標楷體" panose="03000509000000000000" pitchFamily="65" charset="-120"/>
              </a:rPr>
              <a:t>3</a:t>
            </a:r>
            <a:r>
              <a:rPr lang="zh-TW" altLang="en-US" sz="2200" b="1" dirty="0" smtClean="0">
                <a:solidFill>
                  <a:srgbClr val="660066"/>
                </a:solidFill>
                <a:latin typeface="標楷體" panose="03000509000000000000" pitchFamily="65" charset="-120"/>
                <a:ea typeface="標楷體" panose="03000509000000000000" pitchFamily="65" charset="-120"/>
              </a:rPr>
              <a:t>戶以上非自住房屋者，每戶之稅率均為</a:t>
            </a:r>
            <a:r>
              <a:rPr lang="en-US" altLang="zh-TW" sz="2200" b="1" dirty="0" smtClean="0">
                <a:solidFill>
                  <a:srgbClr val="660066"/>
                </a:solidFill>
                <a:latin typeface="標楷體" panose="03000509000000000000" pitchFamily="65" charset="-120"/>
                <a:ea typeface="標楷體" panose="03000509000000000000" pitchFamily="65" charset="-120"/>
              </a:rPr>
              <a:t>3.6</a:t>
            </a:r>
            <a:r>
              <a:rPr lang="zh-TW" altLang="en-US" sz="2200" b="1" dirty="0" smtClean="0">
                <a:solidFill>
                  <a:srgbClr val="660066"/>
                </a:solidFill>
                <a:latin typeface="標楷體" panose="03000509000000000000" pitchFamily="65" charset="-120"/>
                <a:ea typeface="標楷體" panose="03000509000000000000" pitchFamily="65" charset="-120"/>
              </a:rPr>
              <a:t>％。</a:t>
            </a:r>
            <a:endParaRPr lang="en-US" altLang="zh-TW" sz="2200" b="1" dirty="0" smtClean="0">
              <a:solidFill>
                <a:srgbClr val="660066"/>
              </a:solidFill>
              <a:latin typeface="標楷體" panose="03000509000000000000" pitchFamily="65" charset="-120"/>
              <a:ea typeface="標楷體" panose="03000509000000000000" pitchFamily="65" charset="-120"/>
            </a:endParaRPr>
          </a:p>
          <a:p>
            <a:r>
              <a:rPr lang="en-US" altLang="zh-TW" sz="2200" b="1" dirty="0" smtClean="0">
                <a:solidFill>
                  <a:srgbClr val="FF0000"/>
                </a:solidFill>
                <a:latin typeface="標楷體" panose="03000509000000000000" pitchFamily="65" charset="-120"/>
                <a:ea typeface="標楷體" panose="03000509000000000000" pitchFamily="65" charset="-120"/>
              </a:rPr>
              <a:t>(3)</a:t>
            </a:r>
            <a:r>
              <a:rPr lang="zh-TW" altLang="en-US" sz="2200" b="1" dirty="0" smtClean="0">
                <a:solidFill>
                  <a:srgbClr val="FF0000"/>
                </a:solidFill>
                <a:latin typeface="標楷體" panose="03000509000000000000" pitchFamily="65" charset="-120"/>
                <a:ea typeface="標楷體" panose="03000509000000000000" pitchFamily="65" charset="-120"/>
              </a:rPr>
              <a:t>非自住房屋採差別稅率之影響分析</a:t>
            </a:r>
          </a:p>
          <a:p>
            <a:r>
              <a:rPr lang="zh-TW" altLang="en-US" sz="2200" b="1" dirty="0" smtClean="0">
                <a:solidFill>
                  <a:srgbClr val="000099"/>
                </a:solidFill>
                <a:latin typeface="標楷體" panose="03000509000000000000" pitchFamily="65" charset="-120"/>
                <a:ea typeface="標楷體" panose="03000509000000000000" pitchFamily="65" charset="-120"/>
              </a:rPr>
              <a:t>為維護納稅人權益，本處前已針對持有本市多戶住家用房屋之納稅人寄發自住房屋擇定通知函計</a:t>
            </a:r>
            <a:r>
              <a:rPr lang="en-US" altLang="zh-TW" sz="2200" b="1" dirty="0" smtClean="0">
                <a:solidFill>
                  <a:srgbClr val="000099"/>
                </a:solidFill>
                <a:latin typeface="標楷體" panose="03000509000000000000" pitchFamily="65" charset="-120"/>
                <a:ea typeface="標楷體" panose="03000509000000000000" pitchFamily="65" charset="-120"/>
              </a:rPr>
              <a:t>8</a:t>
            </a:r>
            <a:r>
              <a:rPr lang="zh-TW" altLang="en-US" sz="2200" b="1" dirty="0" smtClean="0">
                <a:solidFill>
                  <a:srgbClr val="000099"/>
                </a:solidFill>
                <a:latin typeface="標楷體" panose="03000509000000000000" pitchFamily="65" charset="-120"/>
                <a:ea typeface="標楷體" panose="03000509000000000000" pitchFamily="65" charset="-120"/>
              </a:rPr>
              <a:t>萬多件，對未回覆或未勾選為自住房屋者，已依財政部訂定作業規範，逕行核定按非自住之住家用稅率課徵房屋稅。經統計截至</a:t>
            </a:r>
            <a:r>
              <a:rPr lang="en-US" altLang="zh-TW" sz="2200" b="1" dirty="0" smtClean="0">
                <a:solidFill>
                  <a:srgbClr val="000099"/>
                </a:solidFill>
                <a:latin typeface="標楷體" panose="03000509000000000000" pitchFamily="65" charset="-120"/>
                <a:ea typeface="標楷體" panose="03000509000000000000" pitchFamily="65" charset="-120"/>
              </a:rPr>
              <a:t>104</a:t>
            </a:r>
            <a:r>
              <a:rPr lang="zh-TW" altLang="en-US" sz="2200" b="1" dirty="0" smtClean="0">
                <a:solidFill>
                  <a:srgbClr val="000099"/>
                </a:solidFill>
                <a:latin typeface="標楷體" panose="03000509000000000000" pitchFamily="65" charset="-120"/>
                <a:ea typeface="標楷體" panose="03000509000000000000" pitchFamily="65" charset="-120"/>
              </a:rPr>
              <a:t>年</a:t>
            </a:r>
            <a:r>
              <a:rPr lang="en-US" altLang="zh-TW" sz="2200" b="1" dirty="0" smtClean="0">
                <a:solidFill>
                  <a:srgbClr val="000099"/>
                </a:solidFill>
                <a:latin typeface="標楷體" panose="03000509000000000000" pitchFamily="65" charset="-120"/>
                <a:ea typeface="標楷體" panose="03000509000000000000" pitchFamily="65" charset="-120"/>
              </a:rPr>
              <a:t>3</a:t>
            </a:r>
            <a:r>
              <a:rPr lang="zh-TW" altLang="en-US" sz="2200" b="1" dirty="0" smtClean="0">
                <a:solidFill>
                  <a:srgbClr val="000099"/>
                </a:solidFill>
                <a:latin typeface="標楷體" panose="03000509000000000000" pitchFamily="65" charset="-120"/>
                <a:ea typeface="標楷體" panose="03000509000000000000" pitchFamily="65" charset="-120"/>
              </a:rPr>
              <a:t>月</a:t>
            </a:r>
            <a:r>
              <a:rPr lang="en-US" altLang="zh-TW" sz="2200" b="1" dirty="0" smtClean="0">
                <a:solidFill>
                  <a:srgbClr val="000099"/>
                </a:solidFill>
                <a:latin typeface="標楷體" panose="03000509000000000000" pitchFamily="65" charset="-120"/>
                <a:ea typeface="標楷體" panose="03000509000000000000" pitchFamily="65" charset="-120"/>
              </a:rPr>
              <a:t>31</a:t>
            </a:r>
            <a:r>
              <a:rPr lang="zh-TW" altLang="en-US" sz="2200" b="1" dirty="0" smtClean="0">
                <a:solidFill>
                  <a:srgbClr val="000099"/>
                </a:solidFill>
                <a:latin typeface="標楷體" panose="03000509000000000000" pitchFamily="65" charset="-120"/>
                <a:ea typeface="標楷體" panose="03000509000000000000" pitchFamily="65" charset="-120"/>
              </a:rPr>
              <a:t>日止，本市非自住之住家用房屋戶數計有</a:t>
            </a:r>
            <a:r>
              <a:rPr lang="en-US" altLang="zh-TW" sz="2200" b="1" dirty="0" smtClean="0">
                <a:solidFill>
                  <a:srgbClr val="000099"/>
                </a:solidFill>
                <a:latin typeface="標楷體" panose="03000509000000000000" pitchFamily="65" charset="-120"/>
                <a:ea typeface="標楷體" panose="03000509000000000000" pitchFamily="65" charset="-120"/>
              </a:rPr>
              <a:t>108,118</a:t>
            </a:r>
            <a:r>
              <a:rPr lang="zh-TW" altLang="en-US" sz="2200" b="1" dirty="0" smtClean="0">
                <a:solidFill>
                  <a:srgbClr val="000099"/>
                </a:solidFill>
                <a:latin typeface="標楷體" panose="03000509000000000000" pitchFamily="65" charset="-120"/>
                <a:ea typeface="標楷體" panose="03000509000000000000" pitchFamily="65" charset="-120"/>
              </a:rPr>
              <a:t>戶，其中屬自然人持有</a:t>
            </a:r>
            <a:r>
              <a:rPr lang="en-US" altLang="zh-TW" sz="2200" b="1" dirty="0" smtClean="0">
                <a:solidFill>
                  <a:srgbClr val="000099"/>
                </a:solidFill>
                <a:latin typeface="標楷體" panose="03000509000000000000" pitchFamily="65" charset="-120"/>
                <a:ea typeface="標楷體" panose="03000509000000000000" pitchFamily="65" charset="-120"/>
              </a:rPr>
              <a:t>2</a:t>
            </a:r>
            <a:r>
              <a:rPr lang="zh-TW" altLang="en-US" sz="2200" b="1" dirty="0" smtClean="0">
                <a:solidFill>
                  <a:srgbClr val="000099"/>
                </a:solidFill>
                <a:latin typeface="標楷體" panose="03000509000000000000" pitchFamily="65" charset="-120"/>
                <a:ea typeface="標楷體" panose="03000509000000000000" pitchFamily="65" charset="-120"/>
              </a:rPr>
              <a:t>戶以下適用</a:t>
            </a:r>
            <a:r>
              <a:rPr lang="en-US" altLang="zh-TW" sz="2200" b="1" dirty="0" smtClean="0">
                <a:solidFill>
                  <a:srgbClr val="000099"/>
                </a:solidFill>
                <a:latin typeface="標楷體" panose="03000509000000000000" pitchFamily="65" charset="-120"/>
                <a:ea typeface="標楷體" panose="03000509000000000000" pitchFamily="65" charset="-120"/>
              </a:rPr>
              <a:t>2.4%</a:t>
            </a:r>
            <a:r>
              <a:rPr lang="zh-TW" altLang="en-US" sz="2200" b="1" dirty="0" smtClean="0">
                <a:solidFill>
                  <a:srgbClr val="000099"/>
                </a:solidFill>
                <a:latin typeface="標楷體" panose="03000509000000000000" pitchFamily="65" charset="-120"/>
                <a:ea typeface="標楷體" panose="03000509000000000000" pitchFamily="65" charset="-120"/>
              </a:rPr>
              <a:t>稅率之房屋有</a:t>
            </a:r>
            <a:r>
              <a:rPr lang="en-US" altLang="zh-TW" sz="2200" b="1" dirty="0" smtClean="0">
                <a:solidFill>
                  <a:srgbClr val="000099"/>
                </a:solidFill>
                <a:latin typeface="標楷體" panose="03000509000000000000" pitchFamily="65" charset="-120"/>
                <a:ea typeface="標楷體" panose="03000509000000000000" pitchFamily="65" charset="-120"/>
              </a:rPr>
              <a:t>60,823</a:t>
            </a:r>
            <a:r>
              <a:rPr lang="zh-TW" altLang="en-US" sz="2200" b="1" dirty="0" smtClean="0">
                <a:solidFill>
                  <a:srgbClr val="000099"/>
                </a:solidFill>
                <a:latin typeface="標楷體" panose="03000509000000000000" pitchFamily="65" charset="-120"/>
                <a:ea typeface="標楷體" panose="03000509000000000000" pitchFamily="65" charset="-120"/>
              </a:rPr>
              <a:t>戶，持有</a:t>
            </a:r>
            <a:r>
              <a:rPr lang="en-US" altLang="zh-TW" sz="2200" b="1" dirty="0" smtClean="0">
                <a:solidFill>
                  <a:srgbClr val="000099"/>
                </a:solidFill>
                <a:latin typeface="標楷體" panose="03000509000000000000" pitchFamily="65" charset="-120"/>
                <a:ea typeface="標楷體" panose="03000509000000000000" pitchFamily="65" charset="-120"/>
              </a:rPr>
              <a:t>3</a:t>
            </a:r>
            <a:r>
              <a:rPr lang="zh-TW" altLang="en-US" sz="2200" b="1" dirty="0" smtClean="0">
                <a:solidFill>
                  <a:srgbClr val="000099"/>
                </a:solidFill>
                <a:latin typeface="標楷體" panose="03000509000000000000" pitchFamily="65" charset="-120"/>
                <a:ea typeface="標楷體" panose="03000509000000000000" pitchFamily="65" charset="-120"/>
              </a:rPr>
              <a:t>戶以上適用</a:t>
            </a:r>
            <a:r>
              <a:rPr lang="en-US" altLang="zh-TW" sz="2200" b="1" dirty="0" smtClean="0">
                <a:solidFill>
                  <a:srgbClr val="000099"/>
                </a:solidFill>
                <a:latin typeface="標楷體" panose="03000509000000000000" pitchFamily="65" charset="-120"/>
                <a:ea typeface="標楷體" panose="03000509000000000000" pitchFamily="65" charset="-120"/>
              </a:rPr>
              <a:t>3.6%</a:t>
            </a:r>
            <a:r>
              <a:rPr lang="zh-TW" altLang="en-US" sz="2200" b="1" dirty="0" smtClean="0">
                <a:solidFill>
                  <a:srgbClr val="000099"/>
                </a:solidFill>
                <a:latin typeface="標楷體" panose="03000509000000000000" pitchFamily="65" charset="-120"/>
                <a:ea typeface="標楷體" panose="03000509000000000000" pitchFamily="65" charset="-120"/>
              </a:rPr>
              <a:t>稅率之房屋有</a:t>
            </a:r>
            <a:r>
              <a:rPr lang="en-US" altLang="zh-TW" sz="2200" b="1" dirty="0" smtClean="0">
                <a:solidFill>
                  <a:srgbClr val="000099"/>
                </a:solidFill>
                <a:latin typeface="標楷體" panose="03000509000000000000" pitchFamily="65" charset="-120"/>
                <a:ea typeface="標楷體" panose="03000509000000000000" pitchFamily="65" charset="-120"/>
              </a:rPr>
              <a:t>31,084</a:t>
            </a:r>
            <a:r>
              <a:rPr lang="zh-TW" altLang="en-US" sz="2200" b="1" dirty="0" smtClean="0">
                <a:solidFill>
                  <a:srgbClr val="000099"/>
                </a:solidFill>
                <a:latin typeface="標楷體" panose="03000509000000000000" pitchFamily="65" charset="-120"/>
                <a:ea typeface="標楷體" panose="03000509000000000000" pitchFamily="65" charset="-120"/>
              </a:rPr>
              <a:t>戶；法人持有</a:t>
            </a:r>
            <a:r>
              <a:rPr lang="en-US" altLang="zh-TW" sz="2200" b="1" dirty="0" smtClean="0">
                <a:solidFill>
                  <a:srgbClr val="000099"/>
                </a:solidFill>
                <a:latin typeface="標楷體" panose="03000509000000000000" pitchFamily="65" charset="-120"/>
                <a:ea typeface="標楷體" panose="03000509000000000000" pitchFamily="65" charset="-120"/>
              </a:rPr>
              <a:t>2</a:t>
            </a:r>
            <a:r>
              <a:rPr lang="zh-TW" altLang="en-US" sz="2200" b="1" dirty="0" smtClean="0">
                <a:solidFill>
                  <a:srgbClr val="000099"/>
                </a:solidFill>
                <a:latin typeface="標楷體" panose="03000509000000000000" pitchFamily="65" charset="-120"/>
                <a:ea typeface="標楷體" panose="03000509000000000000" pitchFamily="65" charset="-120"/>
              </a:rPr>
              <a:t>戶以下適用</a:t>
            </a:r>
            <a:r>
              <a:rPr lang="en-US" altLang="zh-TW" sz="2200" b="1" dirty="0" smtClean="0">
                <a:solidFill>
                  <a:srgbClr val="000099"/>
                </a:solidFill>
                <a:latin typeface="標楷體" panose="03000509000000000000" pitchFamily="65" charset="-120"/>
                <a:ea typeface="標楷體" panose="03000509000000000000" pitchFamily="65" charset="-120"/>
              </a:rPr>
              <a:t>2.4%</a:t>
            </a:r>
            <a:r>
              <a:rPr lang="zh-TW" altLang="en-US" sz="2200" b="1" dirty="0" smtClean="0">
                <a:solidFill>
                  <a:srgbClr val="000099"/>
                </a:solidFill>
                <a:latin typeface="標楷體" panose="03000509000000000000" pitchFamily="65" charset="-120"/>
                <a:ea typeface="標楷體" panose="03000509000000000000" pitchFamily="65" charset="-120"/>
              </a:rPr>
              <a:t>稅率之房屋有</a:t>
            </a:r>
            <a:r>
              <a:rPr lang="en-US" altLang="zh-TW" sz="2200" b="1" dirty="0" smtClean="0">
                <a:solidFill>
                  <a:srgbClr val="000099"/>
                </a:solidFill>
                <a:latin typeface="標楷體" panose="03000509000000000000" pitchFamily="65" charset="-120"/>
                <a:ea typeface="標楷體" panose="03000509000000000000" pitchFamily="65" charset="-120"/>
              </a:rPr>
              <a:t>4,488</a:t>
            </a:r>
            <a:r>
              <a:rPr lang="zh-TW" altLang="en-US" sz="2200" b="1" dirty="0" smtClean="0">
                <a:solidFill>
                  <a:srgbClr val="000099"/>
                </a:solidFill>
                <a:latin typeface="標楷體" panose="03000509000000000000" pitchFamily="65" charset="-120"/>
                <a:ea typeface="標楷體" panose="03000509000000000000" pitchFamily="65" charset="-120"/>
              </a:rPr>
              <a:t>戶，持有</a:t>
            </a:r>
            <a:r>
              <a:rPr lang="en-US" altLang="zh-TW" sz="2200" b="1" dirty="0" smtClean="0">
                <a:solidFill>
                  <a:srgbClr val="000099"/>
                </a:solidFill>
                <a:latin typeface="標楷體" panose="03000509000000000000" pitchFamily="65" charset="-120"/>
                <a:ea typeface="標楷體" panose="03000509000000000000" pitchFamily="65" charset="-120"/>
              </a:rPr>
              <a:t>3</a:t>
            </a:r>
            <a:r>
              <a:rPr lang="zh-TW" altLang="en-US" sz="2200" b="1" dirty="0" smtClean="0">
                <a:solidFill>
                  <a:srgbClr val="000099"/>
                </a:solidFill>
                <a:latin typeface="標楷體" panose="03000509000000000000" pitchFamily="65" charset="-120"/>
                <a:ea typeface="標楷體" panose="03000509000000000000" pitchFamily="65" charset="-120"/>
              </a:rPr>
              <a:t>戶以上適用</a:t>
            </a:r>
            <a:r>
              <a:rPr lang="en-US" altLang="zh-TW" sz="2200" b="1" dirty="0" smtClean="0">
                <a:solidFill>
                  <a:srgbClr val="000099"/>
                </a:solidFill>
                <a:latin typeface="標楷體" panose="03000509000000000000" pitchFamily="65" charset="-120"/>
                <a:ea typeface="標楷體" panose="03000509000000000000" pitchFamily="65" charset="-120"/>
              </a:rPr>
              <a:t>3.6%</a:t>
            </a:r>
            <a:r>
              <a:rPr lang="zh-TW" altLang="en-US" sz="2200" b="1" dirty="0" smtClean="0">
                <a:solidFill>
                  <a:srgbClr val="000099"/>
                </a:solidFill>
                <a:latin typeface="標楷體" panose="03000509000000000000" pitchFamily="65" charset="-120"/>
                <a:ea typeface="標楷體" panose="03000509000000000000" pitchFamily="65" charset="-120"/>
              </a:rPr>
              <a:t>稅率之房屋有</a:t>
            </a:r>
            <a:r>
              <a:rPr lang="en-US" altLang="zh-TW" sz="2200" b="1" dirty="0" smtClean="0">
                <a:solidFill>
                  <a:srgbClr val="000099"/>
                </a:solidFill>
                <a:latin typeface="標楷體" panose="03000509000000000000" pitchFamily="65" charset="-120"/>
                <a:ea typeface="標楷體" panose="03000509000000000000" pitchFamily="65" charset="-120"/>
              </a:rPr>
              <a:t>11,723</a:t>
            </a:r>
            <a:r>
              <a:rPr lang="zh-TW" altLang="en-US" sz="2200" b="1" dirty="0" smtClean="0">
                <a:solidFill>
                  <a:srgbClr val="000099"/>
                </a:solidFill>
                <a:latin typeface="標楷體" panose="03000509000000000000" pitchFamily="65" charset="-120"/>
                <a:ea typeface="標楷體" panose="03000509000000000000" pitchFamily="65" charset="-120"/>
              </a:rPr>
              <a:t>戶，占住家用房屋戶數</a:t>
            </a:r>
            <a:r>
              <a:rPr lang="en-US" altLang="zh-TW" sz="2200" b="1" dirty="0" smtClean="0">
                <a:solidFill>
                  <a:srgbClr val="000099"/>
                </a:solidFill>
                <a:latin typeface="標楷體" panose="03000509000000000000" pitchFamily="65" charset="-120"/>
                <a:ea typeface="標楷體" panose="03000509000000000000" pitchFamily="65" charset="-120"/>
              </a:rPr>
              <a:t>849,300</a:t>
            </a:r>
            <a:r>
              <a:rPr lang="zh-TW" altLang="en-US" sz="2200" b="1" dirty="0" smtClean="0">
                <a:solidFill>
                  <a:srgbClr val="000099"/>
                </a:solidFill>
                <a:latin typeface="標楷體" panose="03000509000000000000" pitchFamily="65" charset="-120"/>
                <a:ea typeface="標楷體" panose="03000509000000000000" pitchFamily="65" charset="-120"/>
              </a:rPr>
              <a:t>戶之比例為</a:t>
            </a:r>
            <a:r>
              <a:rPr lang="en-US" altLang="zh-TW" sz="2200" b="1" dirty="0" smtClean="0">
                <a:solidFill>
                  <a:srgbClr val="000099"/>
                </a:solidFill>
                <a:latin typeface="標楷體" panose="03000509000000000000" pitchFamily="65" charset="-120"/>
                <a:ea typeface="標楷體" panose="03000509000000000000" pitchFamily="65" charset="-120"/>
              </a:rPr>
              <a:t>12.8%</a:t>
            </a:r>
            <a:r>
              <a:rPr lang="zh-TW" altLang="en-US" sz="2200" b="1" dirty="0" smtClean="0">
                <a:solidFill>
                  <a:srgbClr val="000099"/>
                </a:solidFill>
                <a:latin typeface="標楷體" panose="03000509000000000000" pitchFamily="65" charset="-120"/>
                <a:ea typeface="標楷體" panose="03000509000000000000" pitchFamily="65" charset="-120"/>
              </a:rPr>
              <a:t>，占本市</a:t>
            </a:r>
            <a:r>
              <a:rPr lang="en-US" altLang="zh-TW" sz="2200" b="1" dirty="0" smtClean="0">
                <a:solidFill>
                  <a:srgbClr val="000099"/>
                </a:solidFill>
                <a:latin typeface="標楷體" panose="03000509000000000000" pitchFamily="65" charset="-120"/>
                <a:ea typeface="標楷體" panose="03000509000000000000" pitchFamily="65" charset="-120"/>
              </a:rPr>
              <a:t>104</a:t>
            </a:r>
            <a:r>
              <a:rPr lang="zh-TW" altLang="en-US" sz="2200" b="1" dirty="0" smtClean="0">
                <a:solidFill>
                  <a:srgbClr val="000099"/>
                </a:solidFill>
                <a:latin typeface="標楷體" panose="03000509000000000000" pitchFamily="65" charset="-120"/>
                <a:ea typeface="標楷體" panose="03000509000000000000" pitchFamily="65" charset="-120"/>
              </a:rPr>
              <a:t>年房屋稅開徵查定戶數</a:t>
            </a:r>
            <a:r>
              <a:rPr lang="en-US" altLang="zh-TW" sz="2200" b="1" dirty="0" smtClean="0">
                <a:solidFill>
                  <a:srgbClr val="000099"/>
                </a:solidFill>
                <a:latin typeface="標楷體" panose="03000509000000000000" pitchFamily="65" charset="-120"/>
                <a:ea typeface="標楷體" panose="03000509000000000000" pitchFamily="65" charset="-120"/>
              </a:rPr>
              <a:t>118 </a:t>
            </a:r>
            <a:r>
              <a:rPr lang="zh-TW" altLang="en-US" sz="2200" b="1" dirty="0" smtClean="0">
                <a:solidFill>
                  <a:srgbClr val="000099"/>
                </a:solidFill>
                <a:latin typeface="標楷體" panose="03000509000000000000" pitchFamily="65" charset="-120"/>
                <a:ea typeface="標楷體" panose="03000509000000000000" pitchFamily="65" charset="-120"/>
              </a:rPr>
              <a:t>萬戶之比例約為</a:t>
            </a:r>
            <a:r>
              <a:rPr lang="en-US" altLang="zh-TW" sz="2200" b="1" dirty="0" smtClean="0">
                <a:solidFill>
                  <a:srgbClr val="000099"/>
                </a:solidFill>
                <a:latin typeface="標楷體" panose="03000509000000000000" pitchFamily="65" charset="-120"/>
                <a:ea typeface="標楷體" panose="03000509000000000000" pitchFamily="65" charset="-120"/>
              </a:rPr>
              <a:t>9.2</a:t>
            </a:r>
            <a:r>
              <a:rPr lang="zh-TW" altLang="en-US" sz="2200" b="1" dirty="0" smtClean="0">
                <a:solidFill>
                  <a:srgbClr val="000099"/>
                </a:solidFill>
                <a:latin typeface="標楷體" panose="03000509000000000000" pitchFamily="65" charset="-120"/>
                <a:ea typeface="標楷體" panose="03000509000000000000" pitchFamily="65" charset="-120"/>
              </a:rPr>
              <a:t>％。影響分析如下表</a:t>
            </a:r>
            <a:r>
              <a:rPr lang="en-US" altLang="zh-TW" sz="2200" b="1" dirty="0" smtClean="0">
                <a:solidFill>
                  <a:srgbClr val="000099"/>
                </a:solidFill>
                <a:latin typeface="標楷體" panose="03000509000000000000" pitchFamily="65" charset="-120"/>
                <a:ea typeface="標楷體" panose="03000509000000000000" pitchFamily="65" charset="-120"/>
              </a:rPr>
              <a:t>:</a:t>
            </a:r>
            <a:endParaRPr lang="zh-TW" altLang="en-US" sz="2200" b="1" dirty="0">
              <a:latin typeface="標楷體" panose="03000509000000000000" pitchFamily="65" charset="-120"/>
              <a:ea typeface="標楷體" panose="03000509000000000000" pitchFamily="65" charset="-120"/>
            </a:endParaRPr>
          </a:p>
        </p:txBody>
      </p:sp>
      <p:sp>
        <p:nvSpPr>
          <p:cNvPr id="3" name="文字方塊 1"/>
          <p:cNvSpPr txBox="1">
            <a:spLocks noChangeArrowheads="1"/>
          </p:cNvSpPr>
          <p:nvPr/>
        </p:nvSpPr>
        <p:spPr bwMode="auto">
          <a:xfrm>
            <a:off x="8459787" y="6206162"/>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b="1" dirty="0" smtClean="0">
                <a:solidFill>
                  <a:srgbClr val="000066"/>
                </a:solidFill>
                <a:latin typeface="標楷體" pitchFamily="65" charset="-120"/>
                <a:ea typeface="標楷體" pitchFamily="65" charset="-120"/>
              </a:rPr>
              <a:t>P9</a:t>
            </a:r>
            <a:endParaRPr lang="zh-TW" altLang="en-US" b="1" dirty="0">
              <a:solidFill>
                <a:srgbClr val="000066"/>
              </a:solidFill>
              <a:latin typeface="標楷體" pitchFamily="65" charset="-120"/>
              <a:ea typeface="標楷體" pitchFamily="65" charset="-120"/>
            </a:endParaRPr>
          </a:p>
        </p:txBody>
      </p:sp>
    </p:spTree>
    <p:extLst>
      <p:ext uri="{BB962C8B-B14F-4D97-AF65-F5344CB8AC3E}">
        <p14:creationId xmlns:p14="http://schemas.microsoft.com/office/powerpoint/2010/main" val="171373196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5533</Words>
  <Application>Microsoft Office PowerPoint</Application>
  <PresentationFormat>如螢幕大小 (4:3)</PresentationFormat>
  <Paragraphs>626</Paragraphs>
  <Slides>25</Slides>
  <Notes>0</Notes>
  <HiddenSlides>0</HiddenSlides>
  <MMClips>0</MMClips>
  <ScaleCrop>false</ScaleCrop>
  <HeadingPairs>
    <vt:vector size="4" baseType="variant">
      <vt:variant>
        <vt:lpstr>佈景主題</vt:lpstr>
      </vt:variant>
      <vt:variant>
        <vt:i4>1</vt:i4>
      </vt:variant>
      <vt:variant>
        <vt:lpstr>投影片標題</vt:lpstr>
      </vt:variant>
      <vt:variant>
        <vt:i4>25</vt:i4>
      </vt:variant>
    </vt:vector>
  </HeadingPairs>
  <TitlesOfParts>
    <vt:vector size="26" baseType="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ckung</dc:creator>
  <cp:lastModifiedBy>ckung</cp:lastModifiedBy>
  <cp:revision>18</cp:revision>
  <dcterms:created xsi:type="dcterms:W3CDTF">2015-04-16T08:19:24Z</dcterms:created>
  <dcterms:modified xsi:type="dcterms:W3CDTF">2015-04-17T05:31:37Z</dcterms:modified>
</cp:coreProperties>
</file>